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EAB12C-6F04-1CBB-D77E-9802EF618BBF}" v="2259" dt="2020-06-01T20:48:48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9ED015-30D8-44E9-88D3-DF69D56728D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8A3B3EE-45B2-401D-87F5-62DBEE89CD69}">
      <dgm:prSet/>
      <dgm:spPr/>
      <dgm:t>
        <a:bodyPr/>
        <a:lstStyle/>
        <a:p>
          <a:r>
            <a:rPr lang="en-US"/>
            <a:t>NO ELIMINES la terminación (AR/ER/IR) del verbo.</a:t>
          </a:r>
        </a:p>
      </dgm:t>
    </dgm:pt>
    <dgm:pt modelId="{05987B03-68A8-4D8E-8DE2-CAD027F3466E}" type="parTrans" cxnId="{812039F1-406C-4CB7-9190-660FAA7C8BAC}">
      <dgm:prSet/>
      <dgm:spPr/>
      <dgm:t>
        <a:bodyPr/>
        <a:lstStyle/>
        <a:p>
          <a:endParaRPr lang="en-US"/>
        </a:p>
      </dgm:t>
    </dgm:pt>
    <dgm:pt modelId="{2A87B8D8-C559-45D0-8170-DA2F5095BCA7}" type="sibTrans" cxnId="{812039F1-406C-4CB7-9190-660FAA7C8BAC}">
      <dgm:prSet/>
      <dgm:spPr/>
      <dgm:t>
        <a:bodyPr/>
        <a:lstStyle/>
        <a:p>
          <a:endParaRPr lang="en-US"/>
        </a:p>
      </dgm:t>
    </dgm:pt>
    <dgm:pt modelId="{21295771-BB36-400D-8807-DB1A0C3FF06B}">
      <dgm:prSet/>
      <dgm:spPr/>
      <dgm:t>
        <a:bodyPr/>
        <a:lstStyle/>
        <a:p>
          <a:r>
            <a:rPr lang="en-US"/>
            <a:t>Identifica el sujeto de la oración.</a:t>
          </a:r>
        </a:p>
      </dgm:t>
    </dgm:pt>
    <dgm:pt modelId="{22C07392-F5FB-40BD-8228-F30E64D8FB03}" type="parTrans" cxnId="{C6AB6B64-7998-41CF-AADB-136619E71B74}">
      <dgm:prSet/>
      <dgm:spPr/>
      <dgm:t>
        <a:bodyPr/>
        <a:lstStyle/>
        <a:p>
          <a:endParaRPr lang="en-US"/>
        </a:p>
      </dgm:t>
    </dgm:pt>
    <dgm:pt modelId="{1410DD75-153B-4CDF-A52C-1415F381802B}" type="sibTrans" cxnId="{C6AB6B64-7998-41CF-AADB-136619E71B74}">
      <dgm:prSet/>
      <dgm:spPr/>
      <dgm:t>
        <a:bodyPr/>
        <a:lstStyle/>
        <a:p>
          <a:endParaRPr lang="en-US"/>
        </a:p>
      </dgm:t>
    </dgm:pt>
    <dgm:pt modelId="{4FB531A0-D56B-41F4-B38F-20BAA06ED121}">
      <dgm:prSet/>
      <dgm:spPr/>
      <dgm:t>
        <a:bodyPr/>
        <a:lstStyle/>
        <a:p>
          <a:r>
            <a:rPr lang="en-US"/>
            <a:t>Pon la conjugación que corresponde al sujeto al fin del </a:t>
          </a:r>
          <a:r>
            <a:rPr lang="en-US" b="1">
              <a:solidFill>
                <a:srgbClr val="FF0000"/>
              </a:solidFill>
            </a:rPr>
            <a:t>INFINITIVO</a:t>
          </a:r>
        </a:p>
      </dgm:t>
    </dgm:pt>
    <dgm:pt modelId="{C25A8F27-518F-455B-9A53-915D0DA5BD6F}" type="parTrans" cxnId="{384A6E91-BA00-4A5B-B508-095F60458301}">
      <dgm:prSet/>
      <dgm:spPr/>
      <dgm:t>
        <a:bodyPr/>
        <a:lstStyle/>
        <a:p>
          <a:endParaRPr lang="en-US"/>
        </a:p>
      </dgm:t>
    </dgm:pt>
    <dgm:pt modelId="{D6AE5DFD-683D-48C7-9180-7FC0CBE48714}" type="sibTrans" cxnId="{384A6E91-BA00-4A5B-B508-095F60458301}">
      <dgm:prSet/>
      <dgm:spPr/>
      <dgm:t>
        <a:bodyPr/>
        <a:lstStyle/>
        <a:p>
          <a:endParaRPr lang="en-US"/>
        </a:p>
      </dgm:t>
    </dgm:pt>
    <dgm:pt modelId="{5A418F10-2186-4EDD-9EB4-F22741D4A0E0}" type="pres">
      <dgm:prSet presAssocID="{509ED015-30D8-44E9-88D3-DF69D56728D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66ABFC-5BBE-4960-A218-1DC61958BFA0}" type="pres">
      <dgm:prSet presAssocID="{F8A3B3EE-45B2-401D-87F5-62DBEE89CD69}" presName="compNode" presStyleCnt="0"/>
      <dgm:spPr/>
    </dgm:pt>
    <dgm:pt modelId="{07BE4E72-17C0-408F-B0FD-E7A72F121E3E}" type="pres">
      <dgm:prSet presAssocID="{F8A3B3EE-45B2-401D-87F5-62DBEE89CD69}" presName="bgRect" presStyleLbl="bgShp" presStyleIdx="0" presStyleCnt="3"/>
      <dgm:spPr/>
    </dgm:pt>
    <dgm:pt modelId="{782D0189-9A31-490C-A409-53B5EE1DF50F}" type="pres">
      <dgm:prSet presAssocID="{F8A3B3EE-45B2-401D-87F5-62DBEE89CD69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68814B1A-884D-44A1-A043-6EEBDB55DFD0}" type="pres">
      <dgm:prSet presAssocID="{F8A3B3EE-45B2-401D-87F5-62DBEE89CD69}" presName="spaceRect" presStyleCnt="0"/>
      <dgm:spPr/>
    </dgm:pt>
    <dgm:pt modelId="{63F853A2-FA39-4847-B356-91CC236CCD1E}" type="pres">
      <dgm:prSet presAssocID="{F8A3B3EE-45B2-401D-87F5-62DBEE89CD69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40C5CEE-E684-4A5F-B61A-97183885CA81}" type="pres">
      <dgm:prSet presAssocID="{2A87B8D8-C559-45D0-8170-DA2F5095BCA7}" presName="sibTrans" presStyleCnt="0"/>
      <dgm:spPr/>
    </dgm:pt>
    <dgm:pt modelId="{AF71C0CB-032C-43F4-9C9F-5921DA865A65}" type="pres">
      <dgm:prSet presAssocID="{21295771-BB36-400D-8807-DB1A0C3FF06B}" presName="compNode" presStyleCnt="0"/>
      <dgm:spPr/>
    </dgm:pt>
    <dgm:pt modelId="{3021A9DC-9B6C-408E-8C3A-D082B8E63BD3}" type="pres">
      <dgm:prSet presAssocID="{21295771-BB36-400D-8807-DB1A0C3FF06B}" presName="bgRect" presStyleLbl="bgShp" presStyleIdx="1" presStyleCnt="3"/>
      <dgm:spPr/>
    </dgm:pt>
    <dgm:pt modelId="{91961A34-74C8-477A-90AF-3169232DE9B1}" type="pres">
      <dgm:prSet presAssocID="{21295771-BB36-400D-8807-DB1A0C3FF06B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at"/>
        </a:ext>
      </dgm:extLst>
    </dgm:pt>
    <dgm:pt modelId="{DECA5CCA-FA4D-4EA8-87F5-ED93DA736A87}" type="pres">
      <dgm:prSet presAssocID="{21295771-BB36-400D-8807-DB1A0C3FF06B}" presName="spaceRect" presStyleCnt="0"/>
      <dgm:spPr/>
    </dgm:pt>
    <dgm:pt modelId="{B1C3377E-FA19-40FF-946F-31D79D121DBC}" type="pres">
      <dgm:prSet presAssocID="{21295771-BB36-400D-8807-DB1A0C3FF06B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2E0B156-4B8C-4351-A831-2F63DD7EAFFF}" type="pres">
      <dgm:prSet presAssocID="{1410DD75-153B-4CDF-A52C-1415F381802B}" presName="sibTrans" presStyleCnt="0"/>
      <dgm:spPr/>
    </dgm:pt>
    <dgm:pt modelId="{416716AD-31A2-4C6F-9860-59375A2E3074}" type="pres">
      <dgm:prSet presAssocID="{4FB531A0-D56B-41F4-B38F-20BAA06ED121}" presName="compNode" presStyleCnt="0"/>
      <dgm:spPr/>
    </dgm:pt>
    <dgm:pt modelId="{0BB929AC-1833-47D8-ABCB-B5279C33D1E6}" type="pres">
      <dgm:prSet presAssocID="{4FB531A0-D56B-41F4-B38F-20BAA06ED121}" presName="bgRect" presStyleLbl="bgShp" presStyleIdx="2" presStyleCnt="3"/>
      <dgm:spPr/>
    </dgm:pt>
    <dgm:pt modelId="{6CA1CCC5-ACD3-49B4-AF35-15402B98CE0A}" type="pres">
      <dgm:prSet presAssocID="{4FB531A0-D56B-41F4-B38F-20BAA06ED12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CD0C0A5-094A-46C6-99D1-8DCB62520C05}" type="pres">
      <dgm:prSet presAssocID="{4FB531A0-D56B-41F4-B38F-20BAA06ED121}" presName="spaceRect" presStyleCnt="0"/>
      <dgm:spPr/>
    </dgm:pt>
    <dgm:pt modelId="{9E4C8F34-FAF8-422E-8C95-C5AA1C0E4512}" type="pres">
      <dgm:prSet presAssocID="{4FB531A0-D56B-41F4-B38F-20BAA06ED121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BF72DAF-4BB9-4E97-ADFE-B302090F7B2A}" type="presOf" srcId="{509ED015-30D8-44E9-88D3-DF69D56728D5}" destId="{5A418F10-2186-4EDD-9EB4-F22741D4A0E0}" srcOrd="0" destOrd="0" presId="urn:microsoft.com/office/officeart/2018/2/layout/IconVerticalSolidList"/>
    <dgm:cxn modelId="{C6AB6B64-7998-41CF-AADB-136619E71B74}" srcId="{509ED015-30D8-44E9-88D3-DF69D56728D5}" destId="{21295771-BB36-400D-8807-DB1A0C3FF06B}" srcOrd="1" destOrd="0" parTransId="{22C07392-F5FB-40BD-8228-F30E64D8FB03}" sibTransId="{1410DD75-153B-4CDF-A52C-1415F381802B}"/>
    <dgm:cxn modelId="{2FC66FDD-465C-428C-8234-7FF0450EFE7E}" type="presOf" srcId="{4FB531A0-D56B-41F4-B38F-20BAA06ED121}" destId="{9E4C8F34-FAF8-422E-8C95-C5AA1C0E4512}" srcOrd="0" destOrd="0" presId="urn:microsoft.com/office/officeart/2018/2/layout/IconVerticalSolidList"/>
    <dgm:cxn modelId="{384A6E91-BA00-4A5B-B508-095F60458301}" srcId="{509ED015-30D8-44E9-88D3-DF69D56728D5}" destId="{4FB531A0-D56B-41F4-B38F-20BAA06ED121}" srcOrd="2" destOrd="0" parTransId="{C25A8F27-518F-455B-9A53-915D0DA5BD6F}" sibTransId="{D6AE5DFD-683D-48C7-9180-7FC0CBE48714}"/>
    <dgm:cxn modelId="{9FCB83C4-BE6C-4CBA-BEB9-121A149E716A}" type="presOf" srcId="{F8A3B3EE-45B2-401D-87F5-62DBEE89CD69}" destId="{63F853A2-FA39-4847-B356-91CC236CCD1E}" srcOrd="0" destOrd="0" presId="urn:microsoft.com/office/officeart/2018/2/layout/IconVerticalSolidList"/>
    <dgm:cxn modelId="{8B1E6315-748F-4298-A1BE-AC6A737232EC}" type="presOf" srcId="{21295771-BB36-400D-8807-DB1A0C3FF06B}" destId="{B1C3377E-FA19-40FF-946F-31D79D121DBC}" srcOrd="0" destOrd="0" presId="urn:microsoft.com/office/officeart/2018/2/layout/IconVerticalSolidList"/>
    <dgm:cxn modelId="{812039F1-406C-4CB7-9190-660FAA7C8BAC}" srcId="{509ED015-30D8-44E9-88D3-DF69D56728D5}" destId="{F8A3B3EE-45B2-401D-87F5-62DBEE89CD69}" srcOrd="0" destOrd="0" parTransId="{05987B03-68A8-4D8E-8DE2-CAD027F3466E}" sibTransId="{2A87B8D8-C559-45D0-8170-DA2F5095BCA7}"/>
    <dgm:cxn modelId="{88424949-8073-4506-ABEF-E102BF5A5A23}" type="presParOf" srcId="{5A418F10-2186-4EDD-9EB4-F22741D4A0E0}" destId="{F466ABFC-5BBE-4960-A218-1DC61958BFA0}" srcOrd="0" destOrd="0" presId="urn:microsoft.com/office/officeart/2018/2/layout/IconVerticalSolidList"/>
    <dgm:cxn modelId="{0B7F53BD-8ED4-4009-BBDC-B9C183F756FB}" type="presParOf" srcId="{F466ABFC-5BBE-4960-A218-1DC61958BFA0}" destId="{07BE4E72-17C0-408F-B0FD-E7A72F121E3E}" srcOrd="0" destOrd="0" presId="urn:microsoft.com/office/officeart/2018/2/layout/IconVerticalSolidList"/>
    <dgm:cxn modelId="{00499A42-CAE5-48C7-BCB6-63AE6D19A544}" type="presParOf" srcId="{F466ABFC-5BBE-4960-A218-1DC61958BFA0}" destId="{782D0189-9A31-490C-A409-53B5EE1DF50F}" srcOrd="1" destOrd="0" presId="urn:microsoft.com/office/officeart/2018/2/layout/IconVerticalSolidList"/>
    <dgm:cxn modelId="{23F6E480-02AD-4494-BA53-277BF30D7607}" type="presParOf" srcId="{F466ABFC-5BBE-4960-A218-1DC61958BFA0}" destId="{68814B1A-884D-44A1-A043-6EEBDB55DFD0}" srcOrd="2" destOrd="0" presId="urn:microsoft.com/office/officeart/2018/2/layout/IconVerticalSolidList"/>
    <dgm:cxn modelId="{9FD85040-5EBE-49DF-BFEF-984AFC93F6EA}" type="presParOf" srcId="{F466ABFC-5BBE-4960-A218-1DC61958BFA0}" destId="{63F853A2-FA39-4847-B356-91CC236CCD1E}" srcOrd="3" destOrd="0" presId="urn:microsoft.com/office/officeart/2018/2/layout/IconVerticalSolidList"/>
    <dgm:cxn modelId="{7182BD9D-55CD-4FFF-BF98-72CF7CA9C455}" type="presParOf" srcId="{5A418F10-2186-4EDD-9EB4-F22741D4A0E0}" destId="{640C5CEE-E684-4A5F-B61A-97183885CA81}" srcOrd="1" destOrd="0" presId="urn:microsoft.com/office/officeart/2018/2/layout/IconVerticalSolidList"/>
    <dgm:cxn modelId="{77907128-F9CD-4EB0-8861-22BF5C07AA63}" type="presParOf" srcId="{5A418F10-2186-4EDD-9EB4-F22741D4A0E0}" destId="{AF71C0CB-032C-43F4-9C9F-5921DA865A65}" srcOrd="2" destOrd="0" presId="urn:microsoft.com/office/officeart/2018/2/layout/IconVerticalSolidList"/>
    <dgm:cxn modelId="{A65BE915-6A26-4B77-860F-67CD1081FD9A}" type="presParOf" srcId="{AF71C0CB-032C-43F4-9C9F-5921DA865A65}" destId="{3021A9DC-9B6C-408E-8C3A-D082B8E63BD3}" srcOrd="0" destOrd="0" presId="urn:microsoft.com/office/officeart/2018/2/layout/IconVerticalSolidList"/>
    <dgm:cxn modelId="{FF5C4BE5-9996-4052-B588-AF96E92CEB15}" type="presParOf" srcId="{AF71C0CB-032C-43F4-9C9F-5921DA865A65}" destId="{91961A34-74C8-477A-90AF-3169232DE9B1}" srcOrd="1" destOrd="0" presId="urn:microsoft.com/office/officeart/2018/2/layout/IconVerticalSolidList"/>
    <dgm:cxn modelId="{FE67C965-065C-43F8-BAF9-7B5F2B91ED72}" type="presParOf" srcId="{AF71C0CB-032C-43F4-9C9F-5921DA865A65}" destId="{DECA5CCA-FA4D-4EA8-87F5-ED93DA736A87}" srcOrd="2" destOrd="0" presId="urn:microsoft.com/office/officeart/2018/2/layout/IconVerticalSolidList"/>
    <dgm:cxn modelId="{16773D42-4972-4BDA-B37E-6B05A1F5DE29}" type="presParOf" srcId="{AF71C0CB-032C-43F4-9C9F-5921DA865A65}" destId="{B1C3377E-FA19-40FF-946F-31D79D121DBC}" srcOrd="3" destOrd="0" presId="urn:microsoft.com/office/officeart/2018/2/layout/IconVerticalSolidList"/>
    <dgm:cxn modelId="{5771404C-EACE-4B6F-A445-0457B1711245}" type="presParOf" srcId="{5A418F10-2186-4EDD-9EB4-F22741D4A0E0}" destId="{F2E0B156-4B8C-4351-A831-2F63DD7EAFFF}" srcOrd="3" destOrd="0" presId="urn:microsoft.com/office/officeart/2018/2/layout/IconVerticalSolidList"/>
    <dgm:cxn modelId="{6558C24A-9B12-4762-B6FF-F8ABAE75ADC3}" type="presParOf" srcId="{5A418F10-2186-4EDD-9EB4-F22741D4A0E0}" destId="{416716AD-31A2-4C6F-9860-59375A2E3074}" srcOrd="4" destOrd="0" presId="urn:microsoft.com/office/officeart/2018/2/layout/IconVerticalSolidList"/>
    <dgm:cxn modelId="{B9C15350-A97F-41FB-95EB-BA29511C5A0E}" type="presParOf" srcId="{416716AD-31A2-4C6F-9860-59375A2E3074}" destId="{0BB929AC-1833-47D8-ABCB-B5279C33D1E6}" srcOrd="0" destOrd="0" presId="urn:microsoft.com/office/officeart/2018/2/layout/IconVerticalSolidList"/>
    <dgm:cxn modelId="{5554BBD8-E121-4140-841C-27ECAF28E7B1}" type="presParOf" srcId="{416716AD-31A2-4C6F-9860-59375A2E3074}" destId="{6CA1CCC5-ACD3-49B4-AF35-15402B98CE0A}" srcOrd="1" destOrd="0" presId="urn:microsoft.com/office/officeart/2018/2/layout/IconVerticalSolidList"/>
    <dgm:cxn modelId="{3EAD4913-E4AF-48FF-8A76-22F37E21ED68}" type="presParOf" srcId="{416716AD-31A2-4C6F-9860-59375A2E3074}" destId="{FCD0C0A5-094A-46C6-99D1-8DCB62520C05}" srcOrd="2" destOrd="0" presId="urn:microsoft.com/office/officeart/2018/2/layout/IconVerticalSolidList"/>
    <dgm:cxn modelId="{2A3146E8-0B6C-455F-B70D-1A471608B8C5}" type="presParOf" srcId="{416716AD-31A2-4C6F-9860-59375A2E3074}" destId="{9E4C8F34-FAF8-422E-8C95-C5AA1C0E451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E4E72-17C0-408F-B0FD-E7A72F121E3E}">
      <dsp:nvSpPr>
        <dsp:cNvPr id="0" name=""/>
        <dsp:cNvSpPr/>
      </dsp:nvSpPr>
      <dsp:spPr>
        <a:xfrm>
          <a:off x="0" y="675"/>
          <a:ext cx="6900512" cy="158136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D0189-9A31-490C-A409-53B5EE1DF50F}">
      <dsp:nvSpPr>
        <dsp:cNvPr id="0" name=""/>
        <dsp:cNvSpPr/>
      </dsp:nvSpPr>
      <dsp:spPr>
        <a:xfrm>
          <a:off x="478363" y="356483"/>
          <a:ext cx="869752" cy="86975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853A2-FA39-4847-B356-91CC236CCD1E}">
      <dsp:nvSpPr>
        <dsp:cNvPr id="0" name=""/>
        <dsp:cNvSpPr/>
      </dsp:nvSpPr>
      <dsp:spPr>
        <a:xfrm>
          <a:off x="1826480" y="675"/>
          <a:ext cx="5074031" cy="1581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361" tIns="167361" rIns="167361" bIns="167361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NO ELIMINES la terminación (AR/ER/IR) del verbo.</a:t>
          </a:r>
        </a:p>
      </dsp:txBody>
      <dsp:txXfrm>
        <a:off x="1826480" y="675"/>
        <a:ext cx="5074031" cy="1581368"/>
      </dsp:txXfrm>
    </dsp:sp>
    <dsp:sp modelId="{3021A9DC-9B6C-408E-8C3A-D082B8E63BD3}">
      <dsp:nvSpPr>
        <dsp:cNvPr id="0" name=""/>
        <dsp:cNvSpPr/>
      </dsp:nvSpPr>
      <dsp:spPr>
        <a:xfrm>
          <a:off x="0" y="1977386"/>
          <a:ext cx="6900512" cy="158136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61A34-74C8-477A-90AF-3169232DE9B1}">
      <dsp:nvSpPr>
        <dsp:cNvPr id="0" name=""/>
        <dsp:cNvSpPr/>
      </dsp:nvSpPr>
      <dsp:spPr>
        <a:xfrm>
          <a:off x="478363" y="2333194"/>
          <a:ext cx="869752" cy="86975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3377E-FA19-40FF-946F-31D79D121DBC}">
      <dsp:nvSpPr>
        <dsp:cNvPr id="0" name=""/>
        <dsp:cNvSpPr/>
      </dsp:nvSpPr>
      <dsp:spPr>
        <a:xfrm>
          <a:off x="1826480" y="1977386"/>
          <a:ext cx="5074031" cy="1581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361" tIns="167361" rIns="167361" bIns="167361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Identifica el sujeto de la oración.</a:t>
          </a:r>
        </a:p>
      </dsp:txBody>
      <dsp:txXfrm>
        <a:off x="1826480" y="1977386"/>
        <a:ext cx="5074031" cy="1581368"/>
      </dsp:txXfrm>
    </dsp:sp>
    <dsp:sp modelId="{0BB929AC-1833-47D8-ABCB-B5279C33D1E6}">
      <dsp:nvSpPr>
        <dsp:cNvPr id="0" name=""/>
        <dsp:cNvSpPr/>
      </dsp:nvSpPr>
      <dsp:spPr>
        <a:xfrm>
          <a:off x="0" y="3954096"/>
          <a:ext cx="6900512" cy="158136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1CCC5-ACD3-49B4-AF35-15402B98CE0A}">
      <dsp:nvSpPr>
        <dsp:cNvPr id="0" name=""/>
        <dsp:cNvSpPr/>
      </dsp:nvSpPr>
      <dsp:spPr>
        <a:xfrm>
          <a:off x="478363" y="4309904"/>
          <a:ext cx="869752" cy="8697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C8F34-FAF8-422E-8C95-C5AA1C0E4512}">
      <dsp:nvSpPr>
        <dsp:cNvPr id="0" name=""/>
        <dsp:cNvSpPr/>
      </dsp:nvSpPr>
      <dsp:spPr>
        <a:xfrm>
          <a:off x="1826480" y="3954096"/>
          <a:ext cx="5074031" cy="1581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361" tIns="167361" rIns="167361" bIns="167361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Pon la conjugación que corresponde al sujeto al fin del </a:t>
          </a:r>
          <a:r>
            <a:rPr lang="en-US" sz="2500" b="1" kern="1200">
              <a:solidFill>
                <a:srgbClr val="FF0000"/>
              </a:solidFill>
            </a:rPr>
            <a:t>INFINITIVO</a:t>
          </a:r>
        </a:p>
      </dsp:txBody>
      <dsp:txXfrm>
        <a:off x="1826480" y="3954096"/>
        <a:ext cx="5074031" cy="1581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4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8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2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4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6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0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9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8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8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3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306AB6-9D65-4F8E-9FD7-C3F3A3DE39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551D5-A7FA-44B1-8617-518B913197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46" r="2615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84C940E-7A1D-418E-A9E8-C9852CA8EE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1255" y="2996261"/>
            <a:ext cx="6310745" cy="3861739"/>
          </a:xfrm>
          <a:custGeom>
            <a:avLst/>
            <a:gdLst>
              <a:gd name="connsiteX0" fmla="*/ 5172027 w 6310745"/>
              <a:gd name="connsiteY0" fmla="*/ 351902 h 3861739"/>
              <a:gd name="connsiteX1" fmla="*/ 5173047 w 6310745"/>
              <a:gd name="connsiteY1" fmla="*/ 352987 h 3861739"/>
              <a:gd name="connsiteX2" fmla="*/ 5177471 w 6310745"/>
              <a:gd name="connsiteY2" fmla="*/ 352581 h 3861739"/>
              <a:gd name="connsiteX3" fmla="*/ 2969865 w 6310745"/>
              <a:gd name="connsiteY3" fmla="*/ 91462 h 3861739"/>
              <a:gd name="connsiteX4" fmla="*/ 2918830 w 6310745"/>
              <a:gd name="connsiteY4" fmla="*/ 95401 h 3861739"/>
              <a:gd name="connsiteX5" fmla="*/ 1957331 w 6310745"/>
              <a:gd name="connsiteY5" fmla="*/ 323658 h 3861739"/>
              <a:gd name="connsiteX6" fmla="*/ 413011 w 6310745"/>
              <a:gd name="connsiteY6" fmla="*/ 1429370 h 3861739"/>
              <a:gd name="connsiteX7" fmla="*/ 88087 w 6310745"/>
              <a:gd name="connsiteY7" fmla="*/ 2204577 h 3861739"/>
              <a:gd name="connsiteX8" fmla="*/ 109862 w 6310745"/>
              <a:gd name="connsiteY8" fmla="*/ 2159496 h 3861739"/>
              <a:gd name="connsiteX9" fmla="*/ 566286 w 6310745"/>
              <a:gd name="connsiteY9" fmla="*/ 1369352 h 3861739"/>
              <a:gd name="connsiteX10" fmla="*/ 1648059 w 6310745"/>
              <a:gd name="connsiteY10" fmla="*/ 484837 h 3861739"/>
              <a:gd name="connsiteX11" fmla="*/ 2969865 w 6310745"/>
              <a:gd name="connsiteY11" fmla="*/ 91462 h 3861739"/>
              <a:gd name="connsiteX12" fmla="*/ 3495357 w 6310745"/>
              <a:gd name="connsiteY12" fmla="*/ 893 h 3861739"/>
              <a:gd name="connsiteX13" fmla="*/ 3941913 w 6310745"/>
              <a:gd name="connsiteY13" fmla="*/ 37963 h 3861739"/>
              <a:gd name="connsiteX14" fmla="*/ 5299614 w 6310745"/>
              <a:gd name="connsiteY14" fmla="*/ 324201 h 3861739"/>
              <a:gd name="connsiteX15" fmla="*/ 6213700 w 6310745"/>
              <a:gd name="connsiteY15" fmla="*/ 666307 h 3861739"/>
              <a:gd name="connsiteX16" fmla="*/ 6310745 w 6310745"/>
              <a:gd name="connsiteY16" fmla="*/ 718092 h 3861739"/>
              <a:gd name="connsiteX17" fmla="*/ 6310745 w 6310745"/>
              <a:gd name="connsiteY17" fmla="*/ 786964 h 3861739"/>
              <a:gd name="connsiteX18" fmla="*/ 6223734 w 6310745"/>
              <a:gd name="connsiteY18" fmla="*/ 739515 h 3861739"/>
              <a:gd name="connsiteX19" fmla="*/ 5436559 w 6310745"/>
              <a:gd name="connsiteY19" fmla="*/ 427942 h 3861739"/>
              <a:gd name="connsiteX20" fmla="*/ 5314925 w 6310745"/>
              <a:gd name="connsiteY20" fmla="*/ 390465 h 3861739"/>
              <a:gd name="connsiteX21" fmla="*/ 5198564 w 6310745"/>
              <a:gd name="connsiteY21" fmla="*/ 357468 h 3861739"/>
              <a:gd name="connsiteX22" fmla="*/ 5826636 w 6310745"/>
              <a:gd name="connsiteY22" fmla="*/ 619266 h 3861739"/>
              <a:gd name="connsiteX23" fmla="*/ 6125359 w 6310745"/>
              <a:gd name="connsiteY23" fmla="*/ 778370 h 3861739"/>
              <a:gd name="connsiteX24" fmla="*/ 6310745 w 6310745"/>
              <a:gd name="connsiteY24" fmla="*/ 896973 h 3861739"/>
              <a:gd name="connsiteX25" fmla="*/ 6310745 w 6310745"/>
              <a:gd name="connsiteY25" fmla="*/ 3861739 h 3861739"/>
              <a:gd name="connsiteX26" fmla="*/ 974639 w 6310745"/>
              <a:gd name="connsiteY26" fmla="*/ 3861739 h 3861739"/>
              <a:gd name="connsiteX27" fmla="*/ 719986 w 6310745"/>
              <a:gd name="connsiteY27" fmla="*/ 3659957 h 3861739"/>
              <a:gd name="connsiteX28" fmla="*/ 299202 w 6310745"/>
              <a:gd name="connsiteY28" fmla="*/ 3177626 h 3861739"/>
              <a:gd name="connsiteX29" fmla="*/ 52873 w 6310745"/>
              <a:gd name="connsiteY29" fmla="*/ 2564820 h 3861739"/>
              <a:gd name="connsiteX30" fmla="*/ 21743 w 6310745"/>
              <a:gd name="connsiteY30" fmla="*/ 2457276 h 3861739"/>
              <a:gd name="connsiteX31" fmla="*/ 15788 w 6310745"/>
              <a:gd name="connsiteY31" fmla="*/ 2193035 h 3861739"/>
              <a:gd name="connsiteX32" fmla="*/ 1087523 w 6310745"/>
              <a:gd name="connsiteY32" fmla="*/ 695306 h 3861739"/>
              <a:gd name="connsiteX33" fmla="*/ 2765215 w 6310745"/>
              <a:gd name="connsiteY33" fmla="*/ 56158 h 3861739"/>
              <a:gd name="connsiteX34" fmla="*/ 3120078 w 6310745"/>
              <a:gd name="connsiteY34" fmla="*/ 15422 h 3861739"/>
              <a:gd name="connsiteX35" fmla="*/ 3495357 w 6310745"/>
              <a:gd name="connsiteY35" fmla="*/ 893 h 386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310745" h="3861739">
                <a:moveTo>
                  <a:pt x="5172027" y="351902"/>
                </a:moveTo>
                <a:cubicBezTo>
                  <a:pt x="5172027" y="351902"/>
                  <a:pt x="5172027" y="352852"/>
                  <a:pt x="5173047" y="352987"/>
                </a:cubicBezTo>
                <a:lnTo>
                  <a:pt x="5177471" y="352581"/>
                </a:lnTo>
                <a:close/>
                <a:moveTo>
                  <a:pt x="2969865" y="91462"/>
                </a:moveTo>
                <a:cubicBezTo>
                  <a:pt x="2952701" y="89711"/>
                  <a:pt x="2935264" y="91055"/>
                  <a:pt x="2918830" y="95401"/>
                </a:cubicBezTo>
                <a:cubicBezTo>
                  <a:pt x="2586081" y="133611"/>
                  <a:pt x="2262146" y="210506"/>
                  <a:pt x="1957331" y="323658"/>
                </a:cubicBezTo>
                <a:cubicBezTo>
                  <a:pt x="1300170" y="565494"/>
                  <a:pt x="773488" y="924243"/>
                  <a:pt x="413011" y="1429370"/>
                </a:cubicBezTo>
                <a:cubicBezTo>
                  <a:pt x="241125" y="1667934"/>
                  <a:pt x="130650" y="1931482"/>
                  <a:pt x="88087" y="2204577"/>
                </a:cubicBezTo>
                <a:cubicBezTo>
                  <a:pt x="96253" y="2189777"/>
                  <a:pt x="103398" y="2174704"/>
                  <a:pt x="109862" y="2159496"/>
                </a:cubicBezTo>
                <a:cubicBezTo>
                  <a:pt x="227584" y="1883441"/>
                  <a:pt x="374053" y="1617978"/>
                  <a:pt x="566286" y="1369352"/>
                </a:cubicBezTo>
                <a:cubicBezTo>
                  <a:pt x="843916" y="1009789"/>
                  <a:pt x="1197929" y="710108"/>
                  <a:pt x="1648059" y="484837"/>
                </a:cubicBezTo>
                <a:cubicBezTo>
                  <a:pt x="2053957" y="281700"/>
                  <a:pt x="2497621" y="159899"/>
                  <a:pt x="2969865" y="91462"/>
                </a:cubicBezTo>
                <a:close/>
                <a:moveTo>
                  <a:pt x="3495357" y="893"/>
                </a:moveTo>
                <a:cubicBezTo>
                  <a:pt x="3633661" y="-4539"/>
                  <a:pt x="3787957" y="15693"/>
                  <a:pt x="3941913" y="37963"/>
                </a:cubicBezTo>
                <a:cubicBezTo>
                  <a:pt x="4403949" y="104770"/>
                  <a:pt x="4858161" y="195339"/>
                  <a:pt x="5299614" y="324201"/>
                </a:cubicBezTo>
                <a:cubicBezTo>
                  <a:pt x="5617945" y="417079"/>
                  <a:pt x="5925559" y="526685"/>
                  <a:pt x="6213700" y="666307"/>
                </a:cubicBezTo>
                <a:lnTo>
                  <a:pt x="6310745" y="718092"/>
                </a:lnTo>
                <a:lnTo>
                  <a:pt x="6310745" y="786964"/>
                </a:lnTo>
                <a:lnTo>
                  <a:pt x="6223734" y="739515"/>
                </a:lnTo>
                <a:cubicBezTo>
                  <a:pt x="5975170" y="615379"/>
                  <a:pt x="5710361" y="515015"/>
                  <a:pt x="5436559" y="427942"/>
                </a:cubicBezTo>
                <a:cubicBezTo>
                  <a:pt x="5396292" y="415002"/>
                  <a:pt x="5355753" y="402509"/>
                  <a:pt x="5314925" y="390465"/>
                </a:cubicBezTo>
                <a:cubicBezTo>
                  <a:pt x="5276307" y="379059"/>
                  <a:pt x="5237351" y="368468"/>
                  <a:pt x="5198564" y="357468"/>
                </a:cubicBezTo>
                <a:cubicBezTo>
                  <a:pt x="5414393" y="434473"/>
                  <a:pt x="5624129" y="521907"/>
                  <a:pt x="5826636" y="619266"/>
                </a:cubicBezTo>
                <a:cubicBezTo>
                  <a:pt x="5929344" y="669507"/>
                  <a:pt x="6029097" y="722388"/>
                  <a:pt x="6125359" y="778370"/>
                </a:cubicBezTo>
                <a:lnTo>
                  <a:pt x="6310745" y="896973"/>
                </a:lnTo>
                <a:lnTo>
                  <a:pt x="6310745" y="3861739"/>
                </a:lnTo>
                <a:lnTo>
                  <a:pt x="974639" y="3861739"/>
                </a:lnTo>
                <a:lnTo>
                  <a:pt x="719986" y="3659957"/>
                </a:lnTo>
                <a:cubicBezTo>
                  <a:pt x="556844" y="3515259"/>
                  <a:pt x="415052" y="3355506"/>
                  <a:pt x="299202" y="3177626"/>
                </a:cubicBezTo>
                <a:cubicBezTo>
                  <a:pt x="173197" y="2986301"/>
                  <a:pt x="89840" y="2778941"/>
                  <a:pt x="52873" y="2564820"/>
                </a:cubicBezTo>
                <a:cubicBezTo>
                  <a:pt x="46170" y="2528361"/>
                  <a:pt x="35760" y="2492390"/>
                  <a:pt x="21743" y="2457276"/>
                </a:cubicBezTo>
                <a:cubicBezTo>
                  <a:pt x="-12282" y="2369287"/>
                  <a:pt x="-34" y="2280753"/>
                  <a:pt x="15788" y="2193035"/>
                </a:cubicBezTo>
                <a:cubicBezTo>
                  <a:pt x="125343" y="1581179"/>
                  <a:pt x="505554" y="1091397"/>
                  <a:pt x="1087523" y="695306"/>
                </a:cubicBezTo>
                <a:cubicBezTo>
                  <a:pt x="1574397" y="363308"/>
                  <a:pt x="2138335" y="155961"/>
                  <a:pt x="2765215" y="56158"/>
                </a:cubicBezTo>
                <a:cubicBezTo>
                  <a:pt x="2882595" y="37419"/>
                  <a:pt x="3000997" y="24655"/>
                  <a:pt x="3120078" y="15422"/>
                </a:cubicBezTo>
                <a:cubicBezTo>
                  <a:pt x="3239161" y="6188"/>
                  <a:pt x="3356711" y="2250"/>
                  <a:pt x="3495357" y="893"/>
                </a:cubicBezTo>
                <a:close/>
              </a:path>
            </a:pathLst>
          </a:custGeom>
          <a:solidFill>
            <a:srgbClr val="A4A541">
              <a:alpha val="91000"/>
            </a:srgbClr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4878" y="3732208"/>
            <a:ext cx="4574851" cy="1390218"/>
          </a:xfrm>
        </p:spPr>
        <p:txBody>
          <a:bodyPr anchor="b">
            <a:normAutofit/>
          </a:bodyPr>
          <a:lstStyle/>
          <a:p>
            <a:pPr algn="ctr"/>
            <a:r>
              <a:rPr lang="en-US" sz="5200" dirty="0">
                <a:solidFill>
                  <a:schemeClr val="bg1"/>
                </a:solidFill>
              </a:rPr>
              <a:t>El </a:t>
            </a:r>
            <a:r>
              <a:rPr lang="en-US" sz="5200" dirty="0" err="1">
                <a:solidFill>
                  <a:schemeClr val="bg1"/>
                </a:solidFill>
              </a:rPr>
              <a:t>futuro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81" y="5586497"/>
            <a:ext cx="4569248" cy="555608"/>
          </a:xfrm>
        </p:spPr>
        <p:txBody>
          <a:bodyPr>
            <a:normAutofit lnSpcReduction="10000"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2E0F698-EDF5-464C-B466-8D34B8AF17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9179" y="5344820"/>
            <a:ext cx="3994793" cy="27432"/>
          </a:xfrm>
          <a:custGeom>
            <a:avLst/>
            <a:gdLst>
              <a:gd name="connsiteX0" fmla="*/ 0 w 3994793"/>
              <a:gd name="connsiteY0" fmla="*/ 0 h 27432"/>
              <a:gd name="connsiteX1" fmla="*/ 745695 w 3994793"/>
              <a:gd name="connsiteY1" fmla="*/ 0 h 27432"/>
              <a:gd name="connsiteX2" fmla="*/ 1451441 w 3994793"/>
              <a:gd name="connsiteY2" fmla="*/ 0 h 27432"/>
              <a:gd name="connsiteX3" fmla="*/ 2157188 w 3994793"/>
              <a:gd name="connsiteY3" fmla="*/ 0 h 27432"/>
              <a:gd name="connsiteX4" fmla="*/ 2703143 w 3994793"/>
              <a:gd name="connsiteY4" fmla="*/ 0 h 27432"/>
              <a:gd name="connsiteX5" fmla="*/ 3289046 w 3994793"/>
              <a:gd name="connsiteY5" fmla="*/ 0 h 27432"/>
              <a:gd name="connsiteX6" fmla="*/ 3994793 w 3994793"/>
              <a:gd name="connsiteY6" fmla="*/ 0 h 27432"/>
              <a:gd name="connsiteX7" fmla="*/ 3994793 w 3994793"/>
              <a:gd name="connsiteY7" fmla="*/ 27432 h 27432"/>
              <a:gd name="connsiteX8" fmla="*/ 3328994 w 3994793"/>
              <a:gd name="connsiteY8" fmla="*/ 27432 h 27432"/>
              <a:gd name="connsiteX9" fmla="*/ 2783039 w 3994793"/>
              <a:gd name="connsiteY9" fmla="*/ 27432 h 27432"/>
              <a:gd name="connsiteX10" fmla="*/ 2237084 w 3994793"/>
              <a:gd name="connsiteY10" fmla="*/ 27432 h 27432"/>
              <a:gd name="connsiteX11" fmla="*/ 1531337 w 3994793"/>
              <a:gd name="connsiteY11" fmla="*/ 27432 h 27432"/>
              <a:gd name="connsiteX12" fmla="*/ 945434 w 3994793"/>
              <a:gd name="connsiteY12" fmla="*/ 27432 h 27432"/>
              <a:gd name="connsiteX13" fmla="*/ 0 w 3994793"/>
              <a:gd name="connsiteY13" fmla="*/ 27432 h 27432"/>
              <a:gd name="connsiteX14" fmla="*/ 0 w 3994793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94793" h="27432" fill="none" extrusionOk="0">
                <a:moveTo>
                  <a:pt x="0" y="0"/>
                </a:moveTo>
                <a:cubicBezTo>
                  <a:pt x="285474" y="-22732"/>
                  <a:pt x="421546" y="-1893"/>
                  <a:pt x="745695" y="0"/>
                </a:cubicBezTo>
                <a:cubicBezTo>
                  <a:pt x="1069844" y="1893"/>
                  <a:pt x="1267051" y="4066"/>
                  <a:pt x="1451441" y="0"/>
                </a:cubicBezTo>
                <a:cubicBezTo>
                  <a:pt x="1635831" y="-4066"/>
                  <a:pt x="1865269" y="3287"/>
                  <a:pt x="2157188" y="0"/>
                </a:cubicBezTo>
                <a:cubicBezTo>
                  <a:pt x="2449107" y="-3287"/>
                  <a:pt x="2473776" y="-12720"/>
                  <a:pt x="2703143" y="0"/>
                </a:cubicBezTo>
                <a:cubicBezTo>
                  <a:pt x="2932510" y="12720"/>
                  <a:pt x="3023998" y="17286"/>
                  <a:pt x="3289046" y="0"/>
                </a:cubicBezTo>
                <a:cubicBezTo>
                  <a:pt x="3554094" y="-17286"/>
                  <a:pt x="3836668" y="10296"/>
                  <a:pt x="3994793" y="0"/>
                </a:cubicBezTo>
                <a:cubicBezTo>
                  <a:pt x="3993836" y="8431"/>
                  <a:pt x="3994444" y="14612"/>
                  <a:pt x="3994793" y="27432"/>
                </a:cubicBezTo>
                <a:cubicBezTo>
                  <a:pt x="3751330" y="45147"/>
                  <a:pt x="3618521" y="7232"/>
                  <a:pt x="3328994" y="27432"/>
                </a:cubicBezTo>
                <a:cubicBezTo>
                  <a:pt x="3039467" y="47632"/>
                  <a:pt x="2908653" y="25202"/>
                  <a:pt x="2783039" y="27432"/>
                </a:cubicBezTo>
                <a:cubicBezTo>
                  <a:pt x="2657426" y="29662"/>
                  <a:pt x="2373985" y="40038"/>
                  <a:pt x="2237084" y="27432"/>
                </a:cubicBezTo>
                <a:cubicBezTo>
                  <a:pt x="2100183" y="14826"/>
                  <a:pt x="1862145" y="31781"/>
                  <a:pt x="1531337" y="27432"/>
                </a:cubicBezTo>
                <a:cubicBezTo>
                  <a:pt x="1200529" y="23083"/>
                  <a:pt x="1153029" y="12124"/>
                  <a:pt x="945434" y="27432"/>
                </a:cubicBezTo>
                <a:cubicBezTo>
                  <a:pt x="737839" y="42740"/>
                  <a:pt x="371500" y="-1897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94793" h="27432" stroke="0" extrusionOk="0">
                <a:moveTo>
                  <a:pt x="0" y="0"/>
                </a:moveTo>
                <a:cubicBezTo>
                  <a:pt x="233202" y="14567"/>
                  <a:pt x="387388" y="28518"/>
                  <a:pt x="625851" y="0"/>
                </a:cubicBezTo>
                <a:cubicBezTo>
                  <a:pt x="864314" y="-28518"/>
                  <a:pt x="1027047" y="-26118"/>
                  <a:pt x="1171806" y="0"/>
                </a:cubicBezTo>
                <a:cubicBezTo>
                  <a:pt x="1316566" y="26118"/>
                  <a:pt x="1639655" y="-2490"/>
                  <a:pt x="1917501" y="0"/>
                </a:cubicBezTo>
                <a:cubicBezTo>
                  <a:pt x="2195348" y="2490"/>
                  <a:pt x="2328758" y="19053"/>
                  <a:pt x="2543352" y="0"/>
                </a:cubicBezTo>
                <a:cubicBezTo>
                  <a:pt x="2757946" y="-19053"/>
                  <a:pt x="3028913" y="23876"/>
                  <a:pt x="3169202" y="0"/>
                </a:cubicBezTo>
                <a:cubicBezTo>
                  <a:pt x="3309491" y="-23876"/>
                  <a:pt x="3706249" y="-31775"/>
                  <a:pt x="3994793" y="0"/>
                </a:cubicBezTo>
                <a:cubicBezTo>
                  <a:pt x="3993438" y="9524"/>
                  <a:pt x="3993591" y="13975"/>
                  <a:pt x="3994793" y="27432"/>
                </a:cubicBezTo>
                <a:cubicBezTo>
                  <a:pt x="3717302" y="841"/>
                  <a:pt x="3475105" y="20835"/>
                  <a:pt x="3328994" y="27432"/>
                </a:cubicBezTo>
                <a:cubicBezTo>
                  <a:pt x="3182883" y="34029"/>
                  <a:pt x="3048913" y="25304"/>
                  <a:pt x="2783039" y="27432"/>
                </a:cubicBezTo>
                <a:cubicBezTo>
                  <a:pt x="2517165" y="29560"/>
                  <a:pt x="2371663" y="19960"/>
                  <a:pt x="2117240" y="27432"/>
                </a:cubicBezTo>
                <a:cubicBezTo>
                  <a:pt x="1862817" y="34904"/>
                  <a:pt x="1771642" y="53179"/>
                  <a:pt x="1451441" y="27432"/>
                </a:cubicBezTo>
                <a:cubicBezTo>
                  <a:pt x="1131240" y="1685"/>
                  <a:pt x="1013354" y="33667"/>
                  <a:pt x="825591" y="27432"/>
                </a:cubicBezTo>
                <a:cubicBezTo>
                  <a:pt x="637828" y="21198"/>
                  <a:pt x="270465" y="28145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A4A54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21F852-715E-42C5-A3DE-27EBDA78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6800">
                <a:solidFill>
                  <a:schemeClr val="bg1"/>
                </a:solidFill>
              </a:rPr>
              <a:t>Información importante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31E4C-3B0A-42E5-AB67-347224455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Está usado para hablar del futuro.</a:t>
            </a:r>
          </a:p>
          <a:p>
            <a:r>
              <a:rPr lang="en-US"/>
              <a:t>Es MUY fácil a formar y usar.</a:t>
            </a:r>
          </a:p>
          <a:p>
            <a:r>
              <a:rPr lang="en-US"/>
              <a:t>Ustedes saben una forma alternativa para forma el futuro (ir + a + infinitivo)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8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21E5A6-904C-47AB-92A6-1B9E3904D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La formación del futuro</a:t>
            </a:r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A4A541"/>
          </a:solidFill>
          <a:ln w="34925">
            <a:solidFill>
              <a:srgbClr val="A4A54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CED8F959-8B2B-435D-9CC4-8AFAE3E32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44237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91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087F-9382-4861-8BBF-BB3B0E985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 conjugaciones para el futuro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F4794F8-8EA0-4E0B-ADE4-735AE78C91B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2788655"/>
              </p:ext>
            </p:extLst>
          </p:nvPr>
        </p:nvGraphicFramePr>
        <p:xfrm>
          <a:off x="838200" y="1928813"/>
          <a:ext cx="5181600" cy="4665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351164003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858693858"/>
                    </a:ext>
                  </a:extLst>
                </a:gridCol>
              </a:tblGrid>
              <a:tr h="10774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/>
                        <a:t>Los sujetos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535389"/>
                  </a:ext>
                </a:extLst>
              </a:tr>
              <a:tr h="1077481">
                <a:tc>
                  <a:txBody>
                    <a:bodyPr/>
                    <a:lstStyle/>
                    <a:p>
                      <a:pPr algn="ctr"/>
                      <a:r>
                        <a:rPr lang="en-US" sz="6000"/>
                        <a:t>yo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/>
                        <a:t>nosotros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494067"/>
                  </a:ext>
                </a:extLst>
              </a:tr>
              <a:tr h="1077481">
                <a:tc>
                  <a:txBody>
                    <a:bodyPr/>
                    <a:lstStyle/>
                    <a:p>
                      <a:pPr algn="ctr"/>
                      <a:r>
                        <a:rPr lang="en-US" sz="540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/>
                        <a:t>vosotros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863659"/>
                  </a:ext>
                </a:extLst>
              </a:tr>
              <a:tr h="1077481">
                <a:tc>
                  <a:txBody>
                    <a:bodyPr/>
                    <a:lstStyle/>
                    <a:p>
                      <a:pPr algn="ctr"/>
                      <a:r>
                        <a:rPr lang="en-US" sz="4400"/>
                        <a:t>Singular (él / ella / usted)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/>
                        <a:t>Plural (ellos / ellas / ustedes)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080834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482BD7B-8676-4D91-86DD-72B1ADC9E4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8983789"/>
              </p:ext>
            </p:extLst>
          </p:nvPr>
        </p:nvGraphicFramePr>
        <p:xfrm>
          <a:off x="6172200" y="1928813"/>
          <a:ext cx="5181600" cy="4753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16572416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587713144"/>
                    </a:ext>
                  </a:extLst>
                </a:gridCol>
              </a:tblGrid>
              <a:tr h="1086687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/>
                        <a:t>Terminaciones del futuro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460795"/>
                  </a:ext>
                </a:extLst>
              </a:tr>
              <a:tr h="1086687">
                <a:tc>
                  <a:txBody>
                    <a:bodyPr/>
                    <a:lstStyle/>
                    <a:p>
                      <a:pPr algn="ctr"/>
                      <a:r>
                        <a:rPr lang="en-US" sz="6000"/>
                        <a:t>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/>
                        <a:t>emos </a:t>
                      </a:r>
                      <a:endParaRPr lang="en-US" sz="3200" dirty="0"/>
                    </a:p>
                    <a:p>
                      <a:pPr lvl="0" algn="ctr">
                        <a:buNone/>
                      </a:pPr>
                      <a:r>
                        <a:rPr lang="en-US" sz="3200"/>
                        <a:t>(sin accento)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749139"/>
                  </a:ext>
                </a:extLst>
              </a:tr>
              <a:tr h="1086687">
                <a:tc>
                  <a:txBody>
                    <a:bodyPr/>
                    <a:lstStyle/>
                    <a:p>
                      <a:pPr algn="ctr"/>
                      <a:r>
                        <a:rPr lang="en-US" sz="6000"/>
                        <a:t>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/>
                        <a:t>éis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179329"/>
                  </a:ext>
                </a:extLst>
              </a:tr>
              <a:tr h="1086687">
                <a:tc>
                  <a:txBody>
                    <a:bodyPr/>
                    <a:lstStyle/>
                    <a:p>
                      <a:pPr algn="ctr"/>
                      <a:r>
                        <a:rPr lang="en-US" sz="6000"/>
                        <a:t>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/>
                        <a:t>án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149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412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D9E2-81FF-4132-908A-3843630F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Comparaciones de los dos "futuros"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2B0FF-C464-4869-95C1-0892824C75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Ir + a + infinitivo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33106-A1E8-43CC-B43E-252E36F40E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/>
              <a:t>Voy a comer una ensalada.</a:t>
            </a:r>
          </a:p>
          <a:p>
            <a:pPr marL="514350" indent="-514350">
              <a:buAutoNum type="arabicPeriod"/>
            </a:pPr>
            <a:r>
              <a:rPr lang="en-US"/>
              <a:t>Vas a estudiar matemáticas.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/>
              <a:t>Ana va a llamar por teléfono.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/>
              <a:t>Vamos a jugar BINGO.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/>
              <a:t>Ellos van a vivir en California.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B9BB0-74A9-4EFE-B617-8C3EF5BE5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El futuro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985CE5-CBCF-4A6B-8E78-5FA6AC3B5A3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/>
              <a:t>Comeré una ensalada.</a:t>
            </a:r>
          </a:p>
          <a:p>
            <a:pPr marL="514350" indent="-514350">
              <a:buAutoNum type="arabicPeriod"/>
            </a:pPr>
            <a:r>
              <a:rPr lang="en-US"/>
              <a:t>Estudiarás matemáticas.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/>
              <a:t>Ana llamará por teléfono.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/>
              <a:t>Jugaremos BINGO</a:t>
            </a:r>
          </a:p>
          <a:p>
            <a:pPr marL="514350" indent="-514350">
              <a:buAutoNum type="arabicPeriod"/>
            </a:pPr>
            <a:r>
              <a:rPr lang="en-US"/>
              <a:t>Ellos vivirán en California.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7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A4A54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8C1694-D1CC-4236-9B51-0F451341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 fontScale="90000"/>
          </a:bodyPr>
          <a:lstStyle/>
          <a:p>
            <a:r>
              <a:rPr lang="en-US" sz="6600">
                <a:solidFill>
                  <a:schemeClr val="bg1"/>
                </a:solidFill>
              </a:rPr>
              <a:t>Los verbos irregulares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DC228-35B6-4BB1-A046-D7E619B6A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Éstos verbos son irregulares porque no usamos los infinitivos para hacer las conjugaciones.</a:t>
            </a:r>
          </a:p>
          <a:p>
            <a:r>
              <a:rPr lang="en-US"/>
              <a:t>Hay un "base" con cada verbo irregular.</a:t>
            </a:r>
          </a:p>
          <a:p>
            <a:r>
              <a:rPr lang="en-US"/>
              <a:t>Usamos las mismas conjugaciones que los verbos "regulares" con los "irregulares".</a:t>
            </a:r>
          </a:p>
          <a:p>
            <a:r>
              <a:rPr lang="en-US"/>
              <a:t>Hay diez verbos "irregulares"</a:t>
            </a:r>
            <a:endParaRPr lang="en-US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8FA28B6-7CBE-4D1C-A2E9-EBE6C0C9D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413906"/>
              </p:ext>
            </p:extLst>
          </p:nvPr>
        </p:nvGraphicFramePr>
        <p:xfrm>
          <a:off x="2717236" y="4800487"/>
          <a:ext cx="8168634" cy="148336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1361439">
                  <a:extLst>
                    <a:ext uri="{9D8B030D-6E8A-4147-A177-3AD203B41FA5}">
                      <a16:colId xmlns:a16="http://schemas.microsoft.com/office/drawing/2014/main" val="1091833361"/>
                    </a:ext>
                  </a:extLst>
                </a:gridCol>
                <a:gridCol w="1361439">
                  <a:extLst>
                    <a:ext uri="{9D8B030D-6E8A-4147-A177-3AD203B41FA5}">
                      <a16:colId xmlns:a16="http://schemas.microsoft.com/office/drawing/2014/main" val="3315875493"/>
                    </a:ext>
                  </a:extLst>
                </a:gridCol>
                <a:gridCol w="1361439">
                  <a:extLst>
                    <a:ext uri="{9D8B030D-6E8A-4147-A177-3AD203B41FA5}">
                      <a16:colId xmlns:a16="http://schemas.microsoft.com/office/drawing/2014/main" val="1629795969"/>
                    </a:ext>
                  </a:extLst>
                </a:gridCol>
                <a:gridCol w="1361439">
                  <a:extLst>
                    <a:ext uri="{9D8B030D-6E8A-4147-A177-3AD203B41FA5}">
                      <a16:colId xmlns:a16="http://schemas.microsoft.com/office/drawing/2014/main" val="82054965"/>
                    </a:ext>
                  </a:extLst>
                </a:gridCol>
                <a:gridCol w="1361439">
                  <a:extLst>
                    <a:ext uri="{9D8B030D-6E8A-4147-A177-3AD203B41FA5}">
                      <a16:colId xmlns:a16="http://schemas.microsoft.com/office/drawing/2014/main" val="2276989744"/>
                    </a:ext>
                  </a:extLst>
                </a:gridCol>
                <a:gridCol w="1361439">
                  <a:extLst>
                    <a:ext uri="{9D8B030D-6E8A-4147-A177-3AD203B41FA5}">
                      <a16:colId xmlns:a16="http://schemas.microsoft.com/office/drawing/2014/main" val="530468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caber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haber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poder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querer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salir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valer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971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cabr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habr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podr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querr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saldr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valdr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742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decir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hacer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poner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saber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tener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venir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117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dir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har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pondr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sabr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tendr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vendr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287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97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AED3C-3A96-40C5-ACF1-3DA3402C6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Ejemplos con el futuro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C835F-7C86-4C30-8FD5-FE04F6F8CE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/>
              <a:t>I will do my homework.</a:t>
            </a:r>
          </a:p>
          <a:p>
            <a:pPr marL="514350" indent="-514350">
              <a:buAutoNum type="arabicPeriod"/>
            </a:pPr>
            <a:r>
              <a:rPr lang="en-US"/>
              <a:t>You will leave the party early.</a:t>
            </a:r>
          </a:p>
          <a:p>
            <a:pPr marL="514350" indent="-514350">
              <a:buAutoNum type="arabicPeriod"/>
            </a:pPr>
            <a:r>
              <a:rPr lang="en-US"/>
              <a:t>He will want ice cream.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/>
              <a:t>We will set the table for dinner.</a:t>
            </a:r>
          </a:p>
          <a:p>
            <a:pPr marL="514350" indent="-514350">
              <a:buAutoNum type="arabicPeriod"/>
            </a:pPr>
            <a:r>
              <a:rPr lang="en-US"/>
              <a:t>They will have a test tomorrow.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38DB1-426A-4B99-A6A0-66696B8F0C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/>
              <a:t>Haré la tarea.</a:t>
            </a:r>
          </a:p>
          <a:p>
            <a:pPr marL="514350" indent="-514350">
              <a:buAutoNum type="arabicPeriod"/>
            </a:pPr>
            <a:r>
              <a:rPr lang="en-US"/>
              <a:t>Saldrás temprano de la fiesta.</a:t>
            </a:r>
          </a:p>
          <a:p>
            <a:pPr marL="514350" indent="-514350">
              <a:buAutoNum type="arabicPeriod"/>
            </a:pPr>
            <a:r>
              <a:rPr lang="en-US"/>
              <a:t>Él querrá el helado.</a:t>
            </a:r>
          </a:p>
          <a:p>
            <a:pPr marL="514350" indent="-514350">
              <a:buAutoNum type="arabicPeriod"/>
            </a:pPr>
            <a:r>
              <a:rPr lang="en-US"/>
              <a:t>Pondremos la mesa para cenar.</a:t>
            </a:r>
          </a:p>
          <a:p>
            <a:pPr marL="514350" indent="-514350">
              <a:buAutoNum type="arabicPeriod"/>
            </a:pPr>
            <a:r>
              <a:rPr lang="en-US"/>
              <a:t>Tendrán un examen mañana.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3207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2C2441"/>
      </a:dk2>
      <a:lt2>
        <a:srgbClr val="E2E2E8"/>
      </a:lt2>
      <a:accent1>
        <a:srgbClr val="A4A541"/>
      </a:accent1>
      <a:accent2>
        <a:srgbClr val="B1813B"/>
      </a:accent2>
      <a:accent3>
        <a:srgbClr val="C3614D"/>
      </a:accent3>
      <a:accent4>
        <a:srgbClr val="B13B57"/>
      </a:accent4>
      <a:accent5>
        <a:srgbClr val="C34D9B"/>
      </a:accent5>
      <a:accent6>
        <a:srgbClr val="A83BB1"/>
      </a:accent6>
      <a:hlink>
        <a:srgbClr val="6666C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202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The Hand</vt:lpstr>
      <vt:lpstr>The Serif Hand Black</vt:lpstr>
      <vt:lpstr>SketchyVTI</vt:lpstr>
      <vt:lpstr>El futuro</vt:lpstr>
      <vt:lpstr>Información importante</vt:lpstr>
      <vt:lpstr>La formación del futuro</vt:lpstr>
      <vt:lpstr>Las conjugaciones para el futuro</vt:lpstr>
      <vt:lpstr>Comparaciones de los dos "futuros"</vt:lpstr>
      <vt:lpstr>Los verbos irregulares</vt:lpstr>
      <vt:lpstr>Ejemplos con el futuro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Gardner, Michael    SHS - Staff</dc:creator>
  <cp:lastModifiedBy>Gardner Family</cp:lastModifiedBy>
  <cp:revision>311</cp:revision>
  <dcterms:created xsi:type="dcterms:W3CDTF">2020-06-01T19:06:09Z</dcterms:created>
  <dcterms:modified xsi:type="dcterms:W3CDTF">2020-06-01T20:52:51Z</dcterms:modified>
</cp:coreProperties>
</file>