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67" r:id="rId5"/>
    <p:sldId id="272" r:id="rId6"/>
    <p:sldId id="271" r:id="rId7"/>
    <p:sldId id="278" r:id="rId8"/>
    <p:sldId id="273" r:id="rId9"/>
    <p:sldId id="274" r:id="rId10"/>
    <p:sldId id="275" r:id="rId11"/>
    <p:sldId id="276" r:id="rId12"/>
    <p:sldId id="277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4/22/2020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4/22/2020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4/22/2020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Presente de subjuntivo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Cláusulas adjetivales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CLÁUSULAS ADJETIVALES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ADJETIVAL – ADJETIVO</a:t>
            </a:r>
            <a:r>
              <a:rPr lang="en-US" dirty="0" smtClean="0"/>
              <a:t> ¿Qu</a:t>
            </a:r>
            <a:r>
              <a:rPr lang="es-ES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adjetivo</a:t>
            </a:r>
            <a:r>
              <a:rPr lang="en-US" dirty="0" smtClean="0"/>
              <a:t>?</a:t>
            </a:r>
          </a:p>
          <a:p>
            <a:r>
              <a:rPr lang="es-ES" dirty="0" smtClean="0"/>
              <a:t>Adjetivos son DESCRIPCIONES de un sustantivo</a:t>
            </a:r>
          </a:p>
          <a:p>
            <a:r>
              <a:rPr lang="es-ES" dirty="0" smtClean="0"/>
              <a:t>Por ejemplo: alto, gordo, fuerte, guapo, etc.</a:t>
            </a:r>
          </a:p>
          <a:p>
            <a:r>
              <a:rPr lang="es-ES" dirty="0" smtClean="0"/>
              <a:t>Entonces…¿cuál es la significa de ADJETIVAL?</a:t>
            </a:r>
          </a:p>
          <a:p>
            <a:r>
              <a:rPr lang="es-ES" dirty="0" smtClean="0"/>
              <a:t>Es una cláusula completa que da descripción a un sustantivo.</a:t>
            </a:r>
          </a:p>
          <a:p>
            <a:r>
              <a:rPr lang="es-ES" dirty="0" smtClean="0"/>
              <a:t>La idea en que necesitas pensar es: ¿Existe o no existe?</a:t>
            </a:r>
          </a:p>
        </p:txBody>
      </p:sp>
    </p:spTree>
    <p:extLst>
      <p:ext uri="{BB962C8B-B14F-4D97-AF65-F5344CB8AC3E}">
        <p14:creationId xmlns:p14="http://schemas.microsoft.com/office/powerpoint/2010/main" val="4845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 entre cláusulas sustantivas y adjetivales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SUSTANTIVAS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Explica acciones que PUEDEN ocurrir.</a:t>
            </a:r>
          </a:p>
          <a:p>
            <a:r>
              <a:rPr lang="es-ES" dirty="0"/>
              <a:t>Explica acciones que NO </a:t>
            </a:r>
            <a:r>
              <a:rPr lang="es-ES" dirty="0" smtClean="0"/>
              <a:t>PUEDEN ocurrir</a:t>
            </a:r>
            <a:r>
              <a:rPr lang="es-ES" dirty="0"/>
              <a:t>.</a:t>
            </a:r>
            <a:endParaRPr lang="en-US" dirty="0"/>
          </a:p>
          <a:p>
            <a:r>
              <a:rPr lang="es-ES" dirty="0" smtClean="0"/>
              <a:t>Explica acciones que tienen EMOCIÓN.</a:t>
            </a:r>
          </a:p>
          <a:p>
            <a:r>
              <a:rPr lang="es-ES" dirty="0" smtClean="0"/>
              <a:t>Explica acciones que tú QUIERES que ocurran.</a:t>
            </a:r>
          </a:p>
          <a:p>
            <a:endParaRPr lang="es-E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ADJETIVALES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Describe una cosa que EXISTE.</a:t>
            </a:r>
          </a:p>
          <a:p>
            <a:r>
              <a:rPr lang="es-ES" dirty="0" smtClean="0"/>
              <a:t>Describe una cosa que NO EXISTE.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Formación de una oración ideal…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3048000"/>
            <a:ext cx="9751060" cy="990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chemeClr val="tx2"/>
                </a:solidFill>
              </a:rPr>
              <a:t>Quiero comprar una vacación para mi familia que viaje por Suramérica</a:t>
            </a:r>
            <a:r>
              <a:rPr lang="es-ES" sz="3200" dirty="0" smtClean="0">
                <a:solidFill>
                  <a:schemeClr val="tx2"/>
                </a:solidFill>
              </a:rPr>
              <a:t>.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80612" y="3048000"/>
            <a:ext cx="9144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10245" y="46577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#1 y #2</a:t>
            </a:r>
            <a:endParaRPr lang="es-ES" b="1" dirty="0" smtClean="0">
              <a:solidFill>
                <a:schemeClr val="tx2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La conjunción indica que hay </a:t>
            </a:r>
            <a:r>
              <a:rPr lang="es-ES" b="1" dirty="0" smtClean="0">
                <a:solidFill>
                  <a:srgbClr val="0070C0"/>
                </a:solidFill>
              </a:rPr>
              <a:t>2 cláusulas diferentes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>
            <a:off x="10324645" y="1943100"/>
            <a:ext cx="113167" cy="1104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0012" y="3505200"/>
            <a:ext cx="8610600" cy="0"/>
          </a:xfrm>
          <a:prstGeom prst="line">
            <a:avLst/>
          </a:prstGeom>
          <a:ln w="50800">
            <a:solidFill>
              <a:srgbClr val="0070C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13212" y="4038600"/>
            <a:ext cx="4038600" cy="0"/>
          </a:xfrm>
          <a:prstGeom prst="line">
            <a:avLst/>
          </a:prstGeom>
          <a:ln w="50800">
            <a:solidFill>
              <a:srgbClr val="0070C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2436812" y="3048000"/>
            <a:ext cx="381000" cy="457200"/>
          </a:xfrm>
          <a:prstGeom prst="triangl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7612" y="892603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</a:rPr>
              <a:t>#3</a:t>
            </a:r>
          </a:p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Primer sujeto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  <a:endCxn id="14" idx="0"/>
          </p:cNvCxnSpPr>
          <p:nvPr/>
        </p:nvCxnSpPr>
        <p:spPr>
          <a:xfrm>
            <a:off x="2017712" y="1908266"/>
            <a:ext cx="609600" cy="11397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60912" y="1752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¿Dónde está el otro sujeto de la segunda cláusula?</a:t>
            </a:r>
            <a:endParaRPr lang="en-US" sz="2000" b="1" dirty="0"/>
          </a:p>
        </p:txBody>
      </p:sp>
      <p:sp>
        <p:nvSpPr>
          <p:cNvPr id="20" name="Oval 19"/>
          <p:cNvSpPr/>
          <p:nvPr/>
        </p:nvSpPr>
        <p:spPr>
          <a:xfrm>
            <a:off x="3960812" y="3543300"/>
            <a:ext cx="1066800" cy="4953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4"/>
          </p:cNvCxnSpPr>
          <p:nvPr/>
        </p:nvCxnSpPr>
        <p:spPr>
          <a:xfrm>
            <a:off x="4494212" y="4038600"/>
            <a:ext cx="0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7312" y="4724400"/>
            <a:ext cx="415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¿Para quién es este verbo conjugado?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31" name="Elbow Connector 30"/>
          <p:cNvCxnSpPr>
            <a:stCxn id="23" idx="2"/>
          </p:cNvCxnSpPr>
          <p:nvPr/>
        </p:nvCxnSpPr>
        <p:spPr>
          <a:xfrm rot="5400000" flipH="1" flipV="1">
            <a:off x="4643362" y="3566482"/>
            <a:ext cx="1588532" cy="1465968"/>
          </a:xfrm>
          <a:prstGeom prst="bentConnector5">
            <a:avLst>
              <a:gd name="adj1" fmla="val -14391"/>
              <a:gd name="adj2" fmla="val -157298"/>
              <a:gd name="adj3" fmla="val 6162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4212" y="3048000"/>
            <a:ext cx="2514600" cy="4572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04112" y="4495800"/>
            <a:ext cx="37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 don’t need to worry about rule #4 (WEIRDO) because we’re QUESTIONING the EXISTENCE of the noun being described in the second clause.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  <p:bldP spid="15" grpId="0"/>
      <p:bldP spid="20" grpId="0" animBg="1"/>
      <p:bldP spid="23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 smtClean="0"/>
              <a:t>¿Existe o NO existe?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¿Existe?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¿Hay duda de la existencia de este objeto?</a:t>
            </a:r>
          </a:p>
          <a:p>
            <a:r>
              <a:rPr lang="es-ES" dirty="0" smtClean="0"/>
              <a:t>¡No! – Entonces, no puedes usar el subjuntivo cuando no hay duda.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¿No existe?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¿Hay duda de la existencia de este objeto?</a:t>
            </a:r>
          </a:p>
          <a:p>
            <a:r>
              <a:rPr lang="es-ES" dirty="0" smtClean="0"/>
              <a:t>¡Sí! – Entonces, NECESITAS usar el subjuntivo porque hay duda o incertidumbre.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/>
              <a:t>Fantasmas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¿Existen o no existen?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¿Qué CREES tú?</a:t>
            </a:r>
          </a:p>
          <a:p>
            <a:r>
              <a:rPr lang="es-ES" sz="2400" dirty="0" smtClean="0"/>
              <a:t>Si crees que sí existen…¿hay duda en tu opinión?</a:t>
            </a:r>
          </a:p>
          <a:p>
            <a:r>
              <a:rPr lang="es-ES" sz="2400" dirty="0" smtClean="0"/>
              <a:t>Si NO crees que sí existen… ¿estás seguro o no?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Hay una fantasma que está en la casa.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¿Hay una fantasma que esté en la casa?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3" y="1803400"/>
            <a:ext cx="4773612" cy="4267200"/>
          </a:xfrm>
        </p:spPr>
      </p:pic>
    </p:spTree>
    <p:extLst>
      <p:ext uri="{BB962C8B-B14F-4D97-AF65-F5344CB8AC3E}">
        <p14:creationId xmlns:p14="http://schemas.microsoft.com/office/powerpoint/2010/main" val="26532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Imagina que estás buscando (para comprar) un carro rojo con Apple Play…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Sabes que este carro existe…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Lo veo en la venta de coches (car </a:t>
            </a:r>
            <a:r>
              <a:rPr lang="es-ES" dirty="0" err="1" smtClean="0"/>
              <a:t>dealership</a:t>
            </a:r>
            <a:r>
              <a:rPr lang="es-ES" dirty="0" smtClean="0"/>
              <a:t>)…entonces, ¡es real y sí existe!</a:t>
            </a:r>
          </a:p>
          <a:p>
            <a:r>
              <a:rPr lang="es-ES" dirty="0" smtClean="0"/>
              <a:t>Estoy seguro de que este carro está en Bellevue y puedo comprarlo.</a:t>
            </a:r>
          </a:p>
          <a:p>
            <a:r>
              <a:rPr lang="es-ES" dirty="0" smtClean="0"/>
              <a:t>Entonces…tu oración:</a:t>
            </a:r>
          </a:p>
          <a:p>
            <a:r>
              <a:rPr lang="es-ES" dirty="0" smtClean="0"/>
              <a:t>Quiero comprar </a:t>
            </a:r>
            <a:r>
              <a:rPr lang="es-ES" b="1" dirty="0" smtClean="0">
                <a:solidFill>
                  <a:srgbClr val="00B050"/>
                </a:solidFill>
              </a:rPr>
              <a:t>el</a:t>
            </a:r>
            <a:r>
              <a:rPr lang="es-ES" dirty="0" smtClean="0"/>
              <a:t> carro rojo que </a:t>
            </a:r>
            <a:r>
              <a:rPr lang="es-ES" b="1" dirty="0" smtClean="0">
                <a:solidFill>
                  <a:srgbClr val="00B050"/>
                </a:solidFill>
              </a:rPr>
              <a:t>tiene</a:t>
            </a:r>
            <a:r>
              <a:rPr lang="es-ES" dirty="0" smtClean="0"/>
              <a:t> Apple Play.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Quieres que este carro existe…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No lo puedes encontrar en ningún lugar… pero crees que la combinación es posible.</a:t>
            </a:r>
          </a:p>
          <a:p>
            <a:r>
              <a:rPr lang="es-ES" dirty="0" smtClean="0"/>
              <a:t>No estoy seguro de que este coche esté producido con esta tecnología.</a:t>
            </a:r>
          </a:p>
          <a:p>
            <a:r>
              <a:rPr lang="es-ES" dirty="0" smtClean="0"/>
              <a:t>Entonces…tu oración:</a:t>
            </a:r>
          </a:p>
          <a:p>
            <a:r>
              <a:rPr lang="es-ES" dirty="0" smtClean="0"/>
              <a:t>Quiero comprar </a:t>
            </a:r>
            <a:r>
              <a:rPr lang="es-ES" b="1" dirty="0" smtClean="0">
                <a:solidFill>
                  <a:srgbClr val="0070C0"/>
                </a:solidFill>
              </a:rPr>
              <a:t>un</a:t>
            </a:r>
            <a:r>
              <a:rPr lang="es-ES" dirty="0" smtClean="0"/>
              <a:t> carro rojo que </a:t>
            </a:r>
            <a:r>
              <a:rPr lang="es-ES" b="1" dirty="0" smtClean="0">
                <a:solidFill>
                  <a:srgbClr val="0070C0"/>
                </a:solidFill>
              </a:rPr>
              <a:t>tenga</a:t>
            </a:r>
            <a:r>
              <a:rPr lang="es-ES" dirty="0" smtClean="0"/>
              <a:t> Apple 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/>
              <a:t>Un ejemplo más común…comprando una casa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1701800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Quiero comprar </a:t>
            </a:r>
            <a:r>
              <a:rPr lang="es-ES" sz="3200" dirty="0" smtClean="0">
                <a:solidFill>
                  <a:srgbClr val="0070C0"/>
                </a:solidFill>
              </a:rPr>
              <a:t>una</a:t>
            </a:r>
            <a:r>
              <a:rPr lang="es-ES" sz="3200" dirty="0" smtClean="0"/>
              <a:t> casa que </a:t>
            </a:r>
            <a:r>
              <a:rPr lang="es-ES" sz="3200" dirty="0" smtClean="0">
                <a:solidFill>
                  <a:srgbClr val="0070C0"/>
                </a:solidFill>
              </a:rPr>
              <a:t>tenga</a:t>
            </a:r>
            <a:r>
              <a:rPr lang="es-ES" sz="3200" dirty="0" smtClean="0"/>
              <a:t> cuatro habitaciones y una piscina.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3733800"/>
            <a:ext cx="4773956" cy="2336800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You</a:t>
            </a:r>
            <a:r>
              <a:rPr lang="es-ES" sz="2400" dirty="0" smtClean="0"/>
              <a:t> are </a:t>
            </a:r>
            <a:r>
              <a:rPr lang="es-ES" sz="2400" b="1" dirty="0" smtClean="0">
                <a:solidFill>
                  <a:srgbClr val="0070C0"/>
                </a:solidFill>
              </a:rPr>
              <a:t>LOOKING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house</a:t>
            </a:r>
            <a:r>
              <a:rPr lang="es-ES" sz="2400" dirty="0" smtClean="0"/>
              <a:t>…</a:t>
            </a:r>
          </a:p>
          <a:p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don´t</a:t>
            </a:r>
            <a:r>
              <a:rPr lang="es-ES" sz="2400" dirty="0" smtClean="0"/>
              <a:t> </a:t>
            </a:r>
            <a:r>
              <a:rPr lang="es-ES" sz="2400" dirty="0" err="1" smtClean="0"/>
              <a:t>know</a:t>
            </a: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rgbClr val="0070C0"/>
                </a:solidFill>
              </a:rPr>
              <a:t>IF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exists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encountered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rgbClr val="0070C0"/>
                </a:solidFill>
              </a:rPr>
              <a:t>YET</a:t>
            </a:r>
            <a:r>
              <a:rPr lang="es-ES" sz="2400" dirty="0" smtClean="0"/>
              <a:t>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1701800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Quiero comprar </a:t>
            </a:r>
            <a:r>
              <a:rPr lang="es-ES" sz="3200" dirty="0" smtClean="0">
                <a:solidFill>
                  <a:srgbClr val="00B050"/>
                </a:solidFill>
              </a:rPr>
              <a:t>la</a:t>
            </a:r>
            <a:r>
              <a:rPr lang="es-ES" sz="3200" dirty="0" smtClean="0"/>
              <a:t> casa que </a:t>
            </a:r>
            <a:r>
              <a:rPr lang="es-ES" sz="3200" dirty="0">
                <a:solidFill>
                  <a:srgbClr val="00B050"/>
                </a:solidFill>
              </a:rPr>
              <a:t>tiene</a:t>
            </a:r>
            <a:r>
              <a:rPr lang="es-ES" sz="3200" dirty="0" smtClean="0"/>
              <a:t> cuatro habitaciones y una piscina.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733800"/>
            <a:ext cx="4773956" cy="2336800"/>
          </a:xfrm>
        </p:spPr>
        <p:txBody>
          <a:bodyPr>
            <a:noAutofit/>
          </a:bodyPr>
          <a:lstStyle/>
          <a:p>
            <a:r>
              <a:rPr lang="es-ES" sz="2400" dirty="0" err="1" smtClean="0"/>
              <a:t>You´ve</a:t>
            </a:r>
            <a:r>
              <a:rPr lang="es-ES" sz="2400" dirty="0" smtClean="0"/>
              <a:t> </a:t>
            </a:r>
            <a:r>
              <a:rPr lang="es-ES" sz="2400" dirty="0" err="1" smtClean="0"/>
              <a:t>already</a:t>
            </a: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rgbClr val="00B050"/>
                </a:solidFill>
              </a:rPr>
              <a:t>FOUND</a:t>
            </a:r>
            <a:r>
              <a:rPr lang="es-ES" sz="2400" dirty="0" smtClean="0"/>
              <a:t>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house</a:t>
            </a:r>
            <a:r>
              <a:rPr lang="es-ES" sz="2400" dirty="0" smtClean="0"/>
              <a:t>…</a:t>
            </a:r>
          </a:p>
          <a:p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rgbClr val="00B050"/>
                </a:solidFill>
              </a:rPr>
              <a:t>KNOW</a:t>
            </a:r>
            <a:r>
              <a:rPr lang="es-ES" sz="2400" dirty="0" smtClean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exists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You</a:t>
            </a:r>
            <a:r>
              <a:rPr lang="es-ES" sz="2400" dirty="0" smtClean="0"/>
              <a:t> are </a:t>
            </a:r>
            <a:r>
              <a:rPr lang="es-ES" sz="2400" dirty="0" err="1" smtClean="0"/>
              <a:t>ready</a:t>
            </a:r>
            <a:r>
              <a:rPr lang="es-ES" sz="2400" dirty="0" smtClean="0"/>
              <a:t> to </a:t>
            </a:r>
            <a:r>
              <a:rPr lang="es-ES" sz="2400" dirty="0" err="1" smtClean="0"/>
              <a:t>put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offer</a:t>
            </a:r>
            <a:r>
              <a:rPr lang="es-ES" sz="2400" dirty="0" smtClean="0"/>
              <a:t> in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house</a:t>
            </a:r>
            <a:r>
              <a:rPr lang="es-ES" sz="2400" dirty="0" smtClean="0"/>
              <a:t> in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effort</a:t>
            </a:r>
            <a:r>
              <a:rPr lang="es-ES" sz="2400" dirty="0" smtClean="0"/>
              <a:t> to </a:t>
            </a:r>
            <a:r>
              <a:rPr lang="es-ES" sz="2400" dirty="0" err="1" smtClean="0"/>
              <a:t>purchase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48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Situaciones especiales…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Estoy buscando </a:t>
            </a:r>
            <a:r>
              <a:rPr lang="es-ES" b="1" dirty="0" smtClean="0">
                <a:solidFill>
                  <a:srgbClr val="0070C0"/>
                </a:solidFill>
              </a:rPr>
              <a:t>ALGÚN</a:t>
            </a:r>
            <a:r>
              <a:rPr lang="es-ES" dirty="0" smtClean="0"/>
              <a:t> … ¿Sabes si </a:t>
            </a:r>
            <a:r>
              <a:rPr lang="es-ES" b="1" dirty="0" smtClean="0">
                <a:solidFill>
                  <a:srgbClr val="0070C0"/>
                </a:solidFill>
              </a:rPr>
              <a:t>alguna</a:t>
            </a:r>
            <a:r>
              <a:rPr lang="es-ES" dirty="0" smtClean="0"/>
              <a:t> cosa existe? – NO…entonces, siempre vas a usar el </a:t>
            </a:r>
            <a:r>
              <a:rPr lang="es-ES" b="1" dirty="0" smtClean="0">
                <a:solidFill>
                  <a:srgbClr val="0070C0"/>
                </a:solidFill>
              </a:rPr>
              <a:t>SUBJUNTIVO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tx2"/>
                </a:solidFill>
              </a:rPr>
              <a:t>Estoy buscando </a:t>
            </a:r>
            <a:r>
              <a:rPr lang="es-ES" b="1" dirty="0" smtClean="0">
                <a:solidFill>
                  <a:srgbClr val="0070C0"/>
                </a:solidFill>
              </a:rPr>
              <a:t>algún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</a:rPr>
              <a:t>libro que </a:t>
            </a:r>
            <a:r>
              <a:rPr lang="es-ES" b="1" dirty="0" smtClean="0">
                <a:solidFill>
                  <a:srgbClr val="0070C0"/>
                </a:solidFill>
              </a:rPr>
              <a:t>tenga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</a:rPr>
              <a:t>información de Abraham Lincoln.</a:t>
            </a:r>
          </a:p>
          <a:p>
            <a:r>
              <a:rPr lang="es-ES" dirty="0" smtClean="0"/>
              <a:t>No veo a </a:t>
            </a:r>
            <a:r>
              <a:rPr lang="es-ES" b="1" dirty="0" smtClean="0">
                <a:solidFill>
                  <a:srgbClr val="0070C0"/>
                </a:solidFill>
              </a:rPr>
              <a:t>NINGÚN</a:t>
            </a:r>
            <a:r>
              <a:rPr lang="es-ES" dirty="0" smtClean="0"/>
              <a:t>… ¿Es </a:t>
            </a:r>
            <a:r>
              <a:rPr lang="es-ES" b="1" dirty="0" smtClean="0">
                <a:solidFill>
                  <a:srgbClr val="0070C0"/>
                </a:solidFill>
              </a:rPr>
              <a:t>posible</a:t>
            </a:r>
            <a:r>
              <a:rPr lang="es-ES" dirty="0" smtClean="0"/>
              <a:t> que esta cosa existe en otro lugar? – SÍ…entonces, siempre vas a usar el </a:t>
            </a:r>
            <a:r>
              <a:rPr lang="es-ES" b="1" dirty="0" smtClean="0">
                <a:solidFill>
                  <a:srgbClr val="0070C0"/>
                </a:solidFill>
              </a:rPr>
              <a:t>SUBJUNTIVO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tx2"/>
                </a:solidFill>
              </a:rPr>
              <a:t>No veo </a:t>
            </a:r>
            <a:r>
              <a:rPr lang="es-ES" b="1" dirty="0" smtClean="0">
                <a:solidFill>
                  <a:srgbClr val="0070C0"/>
                </a:solidFill>
              </a:rPr>
              <a:t>ningún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</a:rPr>
              <a:t>libro que </a:t>
            </a:r>
            <a:r>
              <a:rPr lang="es-ES" b="1" dirty="0" smtClean="0">
                <a:solidFill>
                  <a:srgbClr val="0070C0"/>
                </a:solidFill>
              </a:rPr>
              <a:t>tenga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</a:rPr>
              <a:t>información de Abraham Lincoln.</a:t>
            </a:r>
          </a:p>
          <a:p>
            <a:r>
              <a:rPr lang="es-ES" dirty="0" smtClean="0"/>
              <a:t>Si estás preguntando de la EXISTENCIA de algo…no sabes que existe…entonces…siempre vas a usar el </a:t>
            </a:r>
            <a:r>
              <a:rPr lang="es-ES" b="1" dirty="0" smtClean="0">
                <a:solidFill>
                  <a:srgbClr val="0070C0"/>
                </a:solidFill>
              </a:rPr>
              <a:t>SUBJUNTIVO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rgbClr val="0070C0"/>
                </a:solidFill>
              </a:rPr>
              <a:t>¿Hay </a:t>
            </a:r>
            <a:r>
              <a:rPr lang="es-ES" dirty="0" smtClean="0">
                <a:solidFill>
                  <a:schemeClr val="tx2"/>
                </a:solidFill>
              </a:rPr>
              <a:t>un banco que </a:t>
            </a:r>
            <a:r>
              <a:rPr lang="es-ES" b="1" dirty="0" smtClean="0">
                <a:solidFill>
                  <a:srgbClr val="0070C0"/>
                </a:solidFill>
              </a:rPr>
              <a:t>ofrezca</a:t>
            </a:r>
            <a:r>
              <a:rPr lang="es-ES" dirty="0" smtClean="0">
                <a:solidFill>
                  <a:schemeClr val="tx2"/>
                </a:solidFill>
              </a:rPr>
              <a:t> cuentos de ahorros con mucha interés cerca de aquí</a:t>
            </a:r>
            <a:r>
              <a:rPr lang="es-ES" b="1" dirty="0" smtClean="0">
                <a:solidFill>
                  <a:srgbClr val="0070C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2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3206</TotalTime>
  <Words>541</Words>
  <Application>Microsoft Office PowerPoint</Application>
  <PresentationFormat>Custom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Constantia</vt:lpstr>
      <vt:lpstr>Books Classic 16x9</vt:lpstr>
      <vt:lpstr>Presente de subjuntivo</vt:lpstr>
      <vt:lpstr>CLÁUSULAS ADJETIVALES</vt:lpstr>
      <vt:lpstr>Diferencias entre cláusulas sustantivas y adjetivales</vt:lpstr>
      <vt:lpstr>Formación de una oración ideal…</vt:lpstr>
      <vt:lpstr>¿Existe o NO existe?</vt:lpstr>
      <vt:lpstr>Fantasmas</vt:lpstr>
      <vt:lpstr>Imagina que estás buscando (para comprar) un carro rojo con Apple Play…</vt:lpstr>
      <vt:lpstr>Un ejemplo más común…comprando una casa</vt:lpstr>
      <vt:lpstr>Situaciones especiales…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 de subjuntivo</dc:title>
  <dc:creator>Gardner Family</dc:creator>
  <cp:lastModifiedBy>Gardner Family</cp:lastModifiedBy>
  <cp:revision>15</cp:revision>
  <dcterms:created xsi:type="dcterms:W3CDTF">2020-04-22T17:21:34Z</dcterms:created>
  <dcterms:modified xsi:type="dcterms:W3CDTF">2020-04-24T22:47:42Z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