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7" r:id="rId2"/>
    <p:sldId id="269" r:id="rId3"/>
    <p:sldId id="261" r:id="rId4"/>
    <p:sldId id="270" r:id="rId5"/>
    <p:sldId id="268" r:id="rId6"/>
  </p:sldIdLst>
  <p:sldSz cx="12188825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1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howGuides="1">
      <p:cViewPr varScale="1">
        <p:scale>
          <a:sx n="60" d="100"/>
          <a:sy n="60" d="100"/>
        </p:scale>
        <p:origin x="72" y="129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5" d="100"/>
          <a:sy n="65" d="100"/>
        </p:scale>
        <p:origin x="279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6D341-6D40-498C-B355-1A6B10FB4029}" type="datetimeFigureOut">
              <a:rPr lang="en-US"/>
              <a:t>11/14/2019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86A95-D0A4-44B9-98DA-3665758D826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984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E7497-3723-4859-BCC5-41DA474F1359}" type="datetimeFigureOut">
              <a:rPr lang="en-US"/>
              <a:t>11/14/2019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3821A9-1C31-4760-BDBC-9A0BA471B1B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2161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To replace a picture, just select and delete it. Then use the Insert Picture icon to replace it with one of your own!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821A9-1C31-4760-BDBC-9A0BA471B1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022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79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2" y="1643064"/>
            <a:ext cx="9144002" cy="2928936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5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572000"/>
            <a:ext cx="9144000" cy="1066799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11/14/2019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259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11/14/2019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325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2" y="1462088"/>
            <a:ext cx="3124201" cy="1966912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685800"/>
            <a:ext cx="64770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3124201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11/14/2019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639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gray">
          <a:xfrm>
            <a:off x="7313612" y="0"/>
            <a:ext cx="4191002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1" name="Straight Connector 10"/>
          <p:cNvCxnSpPr/>
          <p:nvPr/>
        </p:nvCxnSpPr>
        <p:spPr>
          <a:xfrm>
            <a:off x="74660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2" y="1643063"/>
            <a:ext cx="3124201" cy="277653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5" name="Rectangle 14"/>
          <p:cNvSpPr/>
          <p:nvPr/>
        </p:nvSpPr>
        <p:spPr bwMode="gray">
          <a:xfrm rot="120000">
            <a:off x="654916" y="532501"/>
            <a:ext cx="6103614" cy="571589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algn="ctr" rotWithShape="0">
              <a:schemeClr val="accent1">
                <a:lumMod val="5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 bwMode="gray">
          <a:xfrm>
            <a:off x="745586" y="609600"/>
            <a:ext cx="5914664" cy="5562600"/>
          </a:xfrm>
          <a:solidFill>
            <a:srgbClr val="FFFFFF">
              <a:shade val="85000"/>
            </a:srgbClr>
          </a:solidFill>
          <a:ln w="152400" cap="flat" cmpd="sng">
            <a:solidFill>
              <a:srgbClr val="FFFFFF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5400" h="19050"/>
            <a:contourClr>
              <a:srgbClr val="FFFFFF"/>
            </a:contourClr>
          </a:sp3d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2" y="4423913"/>
            <a:ext cx="3124201" cy="174828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pPr/>
              <a:t>11/14/2019</a:t>
            </a:fld>
            <a:endParaRPr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547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11/14/2019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487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18612" y="685801"/>
            <a:ext cx="1828801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3" y="685800"/>
            <a:ext cx="7924799" cy="54864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11/14/2019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322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2" y="4843464"/>
            <a:ext cx="9144002" cy="947736"/>
          </a:xfrm>
        </p:spPr>
        <p:txBody>
          <a:bodyPr>
            <a:normAutofit/>
          </a:bodyPr>
          <a:lstStyle>
            <a:lvl1pPr algn="ctr">
              <a:lnSpc>
                <a:spcPct val="80000"/>
              </a:lnSpc>
              <a:defRPr sz="5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 wrap="square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8" name="Rectangle 7"/>
          <p:cNvSpPr/>
          <p:nvPr/>
        </p:nvSpPr>
        <p:spPr bwMode="gray">
          <a:xfrm rot="185582">
            <a:off x="1414576" y="762623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 bwMode="gray">
          <a:xfrm>
            <a:off x="1634550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/>
          <a:lstStyle>
            <a:lvl1pPr marL="4572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Rectangle 6"/>
          <p:cNvSpPr/>
          <p:nvPr/>
        </p:nvSpPr>
        <p:spPr bwMode="gray">
          <a:xfrm rot="120000">
            <a:off x="4600738" y="740343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4"/>
          </p:nvPr>
        </p:nvSpPr>
        <p:spPr bwMode="gray">
          <a:xfrm>
            <a:off x="4787507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/>
          <a:lstStyle>
            <a:lvl1pPr marL="4572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9" name="Rectangle 8"/>
          <p:cNvSpPr/>
          <p:nvPr/>
        </p:nvSpPr>
        <p:spPr bwMode="gray">
          <a:xfrm rot="21480000">
            <a:off x="7775260" y="727477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5"/>
          </p:nvPr>
        </p:nvSpPr>
        <p:spPr bwMode="gray">
          <a:xfrm>
            <a:off x="7940463" y="917753"/>
            <a:ext cx="2592388" cy="3314701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/>
          <a:lstStyle>
            <a:lvl1pPr marL="4572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11/14/2019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100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ternate Title Slide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4843464"/>
            <a:ext cx="9144002" cy="947736"/>
          </a:xfrm>
        </p:spPr>
        <p:txBody>
          <a:bodyPr>
            <a:normAutofit/>
          </a:bodyPr>
          <a:lstStyle>
            <a:lvl1pPr algn="ctr">
              <a:lnSpc>
                <a:spcPct val="80000"/>
              </a:lnSpc>
              <a:defRPr sz="5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 wrap="square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1853090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4"/>
          </p:nvPr>
        </p:nvSpPr>
        <p:spPr>
          <a:xfrm>
            <a:off x="4722812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lIns="91440" tIns="457200" rIns="91440" bIns="45720" rtlCol="0">
            <a:normAutofit/>
          </a:bodyPr>
          <a:lstStyle>
            <a:lvl1pPr marL="0" indent="-228600" algn="ctr">
              <a:buNone/>
              <a:defRPr/>
            </a:lvl1pPr>
          </a:lstStyle>
          <a:p>
            <a:pPr marL="45720" lvl="0" indent="0" algn="ctr"/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5"/>
          </p:nvPr>
        </p:nvSpPr>
        <p:spPr>
          <a:xfrm>
            <a:off x="7592534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lIns="91440" tIns="457200" rIns="91440" bIns="45720" rtlCol="0">
            <a:normAutofit/>
          </a:bodyPr>
          <a:lstStyle>
            <a:lvl1pPr marL="0" indent="-228600" algn="ctr">
              <a:buNone/>
              <a:defRPr/>
            </a:lvl1pPr>
          </a:lstStyle>
          <a:p>
            <a:pPr marL="45720" lvl="0" indent="0" algn="ctr"/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11/14/2019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60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11/14/2019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188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gray">
          <a:xfrm>
            <a:off x="2159492" y="0"/>
            <a:ext cx="9345120" cy="685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5612" y="319088"/>
            <a:ext cx="767080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Rectangle 11"/>
          <p:cNvSpPr/>
          <p:nvPr/>
        </p:nvSpPr>
        <p:spPr bwMode="gray">
          <a:xfrm rot="21379692">
            <a:off x="322262" y="211183"/>
            <a:ext cx="1542449" cy="2051702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Picture Placeholder 13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 bwMode="gray">
          <a:xfrm rot="180000">
            <a:off x="357415" y="280969"/>
            <a:ext cx="1446157" cy="1965874"/>
          </a:xfr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 tIns="182880">
            <a:normAutofit/>
          </a:bodyPr>
          <a:lstStyle>
            <a:lvl1pPr marL="45720" indent="0" algn="ctr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5612" y="1643063"/>
            <a:ext cx="7670802" cy="452913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23098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11/14/2019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59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643064"/>
            <a:ext cx="9144002" cy="2928936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6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572000"/>
            <a:ext cx="9144000" cy="1066799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11/14/2019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233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2" y="1643063"/>
            <a:ext cx="4480560" cy="45291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5854" y="1643063"/>
            <a:ext cx="4480560" cy="45291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11/14/2019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626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624372"/>
            <a:ext cx="4480560" cy="73782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4" y="2438400"/>
            <a:ext cx="4480560" cy="37337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5854" y="1624372"/>
            <a:ext cx="4480560" cy="73782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5854" y="2438400"/>
            <a:ext cx="4480560" cy="37337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11/14/2019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443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11/14/2019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429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684211" y="0"/>
            <a:ext cx="10820402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8366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31908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643063"/>
            <a:ext cx="9144000" cy="4529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07885" y="6400801"/>
            <a:ext cx="6796327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56612" y="6400801"/>
            <a:ext cx="11676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A753D76A-AFCE-4D96-B917-CBEF96F7D1EB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52012" y="6400801"/>
            <a:ext cx="9144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25A965E-3C11-4F28-82DC-E30D63FAC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83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0" r:id="rId4"/>
    <p:sldLayoutId id="214748366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Proyecto del Capítulo de </a:t>
            </a:r>
            <a:r>
              <a:rPr lang="es-ES" dirty="0" err="1" smtClean="0"/>
              <a:t>Entreculturas</a:t>
            </a:r>
            <a:endParaRPr lang="es-E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Video de la preparación de un plato tradicional</a:t>
            </a:r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0" r="24910"/>
          <a:stretch>
            <a:fillRect/>
          </a:stretch>
        </p:blipFill>
        <p:spPr/>
      </p:pic>
      <p:pic>
        <p:nvPicPr>
          <p:cNvPr id="12" name="Picture Placeholder 11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8" b="7358"/>
          <a:stretch>
            <a:fillRect/>
          </a:stretch>
        </p:blipFill>
        <p:spPr/>
      </p:pic>
      <p:pic>
        <p:nvPicPr>
          <p:cNvPr id="11" name="Picture Placeholder 10"/>
          <p:cNvPicPr>
            <a:picLocks noGrp="1" noChangeAspect="1"/>
          </p:cNvPicPr>
          <p:nvPr>
            <p:ph type="pic" sz="quarter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2" r="206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7381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0012" y="319088"/>
            <a:ext cx="9144000" cy="1143000"/>
          </a:xfrm>
        </p:spPr>
        <p:txBody>
          <a:bodyPr/>
          <a:lstStyle/>
          <a:p>
            <a:r>
              <a:rPr lang="es-ES" dirty="0" smtClean="0"/>
              <a:t>La idea principal de este proyecto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La investigación de una comida típica o tradicional de un país hispanohablante.</a:t>
            </a:r>
          </a:p>
          <a:p>
            <a:r>
              <a:rPr lang="es-ES" dirty="0" smtClean="0"/>
              <a:t>El uso de </a:t>
            </a:r>
            <a:r>
              <a:rPr lang="es-ES" b="1" dirty="0" smtClean="0"/>
              <a:t>POR</a:t>
            </a:r>
            <a:r>
              <a:rPr lang="es-ES" dirty="0" smtClean="0"/>
              <a:t> y </a:t>
            </a:r>
            <a:r>
              <a:rPr lang="es-ES" b="1" dirty="0" smtClean="0"/>
              <a:t>PARA</a:t>
            </a:r>
            <a:r>
              <a:rPr lang="es-ES" dirty="0" smtClean="0"/>
              <a:t> para mostrar tu habilidad con este concepto gramatical.</a:t>
            </a:r>
          </a:p>
          <a:p>
            <a:r>
              <a:rPr lang="es-ES" dirty="0" smtClean="0"/>
              <a:t>El uso de </a:t>
            </a:r>
            <a:r>
              <a:rPr lang="es-ES" b="1" dirty="0" smtClean="0"/>
              <a:t>EXPRESIONES AFIRMATIVAS Y NEGATIVAS</a:t>
            </a:r>
            <a:r>
              <a:rPr lang="es-ES" dirty="0" smtClean="0"/>
              <a:t> para mostrar tu habilidad con este concept gramatical.</a:t>
            </a:r>
          </a:p>
          <a:p>
            <a:r>
              <a:rPr lang="es-ES" dirty="0" smtClean="0"/>
              <a:t>El uso </a:t>
            </a:r>
            <a:r>
              <a:rPr lang="es-ES" b="1" dirty="0" smtClean="0"/>
              <a:t>MANDATOS FORMALES</a:t>
            </a:r>
            <a:r>
              <a:rPr lang="es-ES" dirty="0" smtClean="0"/>
              <a:t> para conectar al </a:t>
            </a:r>
            <a:r>
              <a:rPr lang="es-ES" b="1" dirty="0" smtClean="0"/>
              <a:t>VOCABULARIO</a:t>
            </a:r>
            <a:r>
              <a:rPr lang="es-ES" dirty="0" smtClean="0"/>
              <a:t> de este capítulo</a:t>
            </a:r>
            <a:r>
              <a:rPr lang="es-ES" dirty="0" smtClean="0"/>
              <a:t>.</a:t>
            </a:r>
          </a:p>
          <a:p>
            <a:r>
              <a:rPr lang="es-ES" dirty="0" smtClean="0"/>
              <a:t>El uso de </a:t>
            </a:r>
            <a:r>
              <a:rPr lang="es-ES" b="1" dirty="0" smtClean="0"/>
              <a:t>MANDATOS FORMALES </a:t>
            </a:r>
            <a:r>
              <a:rPr lang="es-ES" dirty="0" smtClean="0"/>
              <a:t>con unos </a:t>
            </a:r>
            <a:r>
              <a:rPr lang="es-ES" b="1" dirty="0" smtClean="0"/>
              <a:t>COMPLEMENTOS</a:t>
            </a:r>
            <a:r>
              <a:rPr lang="es-ES" dirty="0" smtClean="0"/>
              <a:t> para mostrar tu habilidad a manipular los mandatos en una manera lógica.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25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Investigación – Dos días en clase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Vas a recibir el nombre de algún país hispanohablante. </a:t>
            </a:r>
          </a:p>
          <a:p>
            <a:r>
              <a:rPr lang="es-ES" dirty="0" smtClean="0"/>
              <a:t>Haz una lista de comidas típicas y tradicionales de este </a:t>
            </a:r>
            <a:r>
              <a:rPr lang="es-ES" dirty="0" smtClean="0"/>
              <a:t>país – en mínimo 5 platos.</a:t>
            </a:r>
            <a:endParaRPr lang="es-ES" dirty="0" smtClean="0"/>
          </a:p>
          <a:p>
            <a:r>
              <a:rPr lang="es-ES" dirty="0" smtClean="0"/>
              <a:t>Elija un plato que puedes </a:t>
            </a:r>
            <a:r>
              <a:rPr lang="es-ES" dirty="0" smtClean="0"/>
              <a:t>preparar y que piensas es posible a usar para este proyecto.</a:t>
            </a:r>
            <a:endParaRPr lang="es-ES" dirty="0" smtClean="0"/>
          </a:p>
          <a:p>
            <a:r>
              <a:rPr lang="es-ES" dirty="0" smtClean="0"/>
              <a:t>Encuentra imágenes de este plato.</a:t>
            </a:r>
          </a:p>
          <a:p>
            <a:r>
              <a:rPr lang="es-ES" dirty="0" smtClean="0"/>
              <a:t>Haz una lista de ingredientes de este plato.</a:t>
            </a: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0" b="46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2134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Guion – Tres días en clase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95" r="22498"/>
          <a:stretch/>
        </p:blipFill>
        <p:spPr>
          <a:xfrm rot="180000">
            <a:off x="429702" y="479150"/>
            <a:ext cx="1682080" cy="1965874"/>
          </a:xfr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Escribe un guion que tiene </a:t>
            </a:r>
            <a:r>
              <a:rPr lang="es-ES" b="1" i="1" dirty="0" smtClean="0"/>
              <a:t>TODOS </a:t>
            </a:r>
            <a:r>
              <a:rPr lang="es-ES" dirty="0" smtClean="0"/>
              <a:t>estos </a:t>
            </a:r>
            <a:r>
              <a:rPr lang="es-ES" dirty="0" smtClean="0"/>
              <a:t>elementos:</a:t>
            </a:r>
          </a:p>
          <a:p>
            <a:pPr marL="502920" indent="-457200">
              <a:buFont typeface="+mj-lt"/>
              <a:buAutoNum type="arabicPeriod"/>
            </a:pPr>
            <a:r>
              <a:rPr lang="es-ES" dirty="0" smtClean="0"/>
              <a:t>Tres</a:t>
            </a:r>
            <a:r>
              <a:rPr lang="es-ES" dirty="0" smtClean="0"/>
              <a:t> </a:t>
            </a:r>
            <a:r>
              <a:rPr lang="es-ES" dirty="0" smtClean="0"/>
              <a:t>usos diferentes y apropiados de </a:t>
            </a:r>
            <a:r>
              <a:rPr lang="es-ES" b="1" dirty="0" smtClean="0"/>
              <a:t>POR</a:t>
            </a:r>
            <a:r>
              <a:rPr lang="es-ES" dirty="0" smtClean="0"/>
              <a:t>.</a:t>
            </a:r>
          </a:p>
          <a:p>
            <a:pPr marL="502920" indent="-457200">
              <a:buFont typeface="+mj-lt"/>
              <a:buAutoNum type="arabicPeriod"/>
            </a:pPr>
            <a:r>
              <a:rPr lang="es-ES" dirty="0" smtClean="0"/>
              <a:t>Tres</a:t>
            </a:r>
            <a:r>
              <a:rPr lang="es-ES" dirty="0" smtClean="0"/>
              <a:t> </a:t>
            </a:r>
            <a:r>
              <a:rPr lang="es-ES" dirty="0" smtClean="0"/>
              <a:t>usos diferentes y apropiados de </a:t>
            </a:r>
            <a:r>
              <a:rPr lang="es-ES" b="1" dirty="0" smtClean="0"/>
              <a:t>PARA</a:t>
            </a:r>
            <a:r>
              <a:rPr lang="es-ES" dirty="0" smtClean="0"/>
              <a:t>.</a:t>
            </a:r>
          </a:p>
          <a:p>
            <a:pPr marL="502920" indent="-457200">
              <a:buFont typeface="+mj-lt"/>
              <a:buAutoNum type="arabicPeriod"/>
            </a:pPr>
            <a:r>
              <a:rPr lang="es-ES" dirty="0" smtClean="0"/>
              <a:t>Tres</a:t>
            </a:r>
            <a:r>
              <a:rPr lang="es-ES" dirty="0" smtClean="0"/>
              <a:t> </a:t>
            </a:r>
            <a:r>
              <a:rPr lang="es-ES" dirty="0" smtClean="0"/>
              <a:t>usos correctas de </a:t>
            </a:r>
            <a:r>
              <a:rPr lang="es-ES" b="1" dirty="0" smtClean="0"/>
              <a:t>EXPRESIONES POSITIVAS</a:t>
            </a:r>
            <a:r>
              <a:rPr lang="es-ES" dirty="0" smtClean="0"/>
              <a:t>.</a:t>
            </a:r>
          </a:p>
          <a:p>
            <a:pPr marL="502920" indent="-457200">
              <a:buFont typeface="+mj-lt"/>
              <a:buAutoNum type="arabicPeriod"/>
            </a:pPr>
            <a:r>
              <a:rPr lang="es-ES" dirty="0" smtClean="0"/>
              <a:t>Tres</a:t>
            </a:r>
            <a:r>
              <a:rPr lang="es-ES" dirty="0" smtClean="0"/>
              <a:t> </a:t>
            </a:r>
            <a:r>
              <a:rPr lang="es-ES" dirty="0" smtClean="0"/>
              <a:t>usos correctas de </a:t>
            </a:r>
            <a:r>
              <a:rPr lang="es-ES" b="1" dirty="0" smtClean="0"/>
              <a:t>EXPRESIONES NEGATIVAS</a:t>
            </a:r>
            <a:r>
              <a:rPr lang="es-ES" dirty="0" smtClean="0"/>
              <a:t>.</a:t>
            </a:r>
          </a:p>
          <a:p>
            <a:pPr marL="502920" indent="-457200">
              <a:buFont typeface="+mj-lt"/>
              <a:buAutoNum type="arabicPeriod"/>
            </a:pPr>
            <a:r>
              <a:rPr lang="es-ES" dirty="0" smtClean="0"/>
              <a:t>Veinticinco </a:t>
            </a:r>
            <a:r>
              <a:rPr lang="es-ES" dirty="0" smtClean="0"/>
              <a:t>términos </a:t>
            </a:r>
            <a:r>
              <a:rPr lang="es-ES" dirty="0" smtClean="0"/>
              <a:t>de vocabulario que están usados </a:t>
            </a:r>
            <a:r>
              <a:rPr lang="es-ES" dirty="0" smtClean="0"/>
              <a:t>correctamente </a:t>
            </a:r>
            <a:r>
              <a:rPr lang="es-ES" dirty="0" smtClean="0"/>
              <a:t>y están apropiados.</a:t>
            </a:r>
          </a:p>
          <a:p>
            <a:pPr marL="502920" indent="-457200">
              <a:buFont typeface="+mj-lt"/>
              <a:buAutoNum type="arabicPeriod"/>
            </a:pPr>
            <a:r>
              <a:rPr lang="es-ES" dirty="0" smtClean="0"/>
              <a:t>Cinco </a:t>
            </a:r>
            <a:r>
              <a:rPr lang="es-ES" dirty="0" smtClean="0"/>
              <a:t>verbos diferentes conjugados y usados como mandato formal en una manera correcta. </a:t>
            </a:r>
            <a:endParaRPr lang="es-ES" dirty="0" smtClean="0"/>
          </a:p>
          <a:p>
            <a:pPr marL="502920" indent="-457200">
              <a:buFont typeface="+mj-lt"/>
              <a:buAutoNum type="arabicPeriod"/>
            </a:pPr>
            <a:r>
              <a:rPr lang="es-ES" dirty="0" smtClean="0"/>
              <a:t>Tres usos correctos de un mandato formal con un complemento.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9676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Grabar un video en que tú estás diciendo tu guion y preparando tu plato elegido. </a:t>
            </a:r>
            <a:endParaRPr lang="es-E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dirty="0" smtClean="0"/>
              <a:t>Imagina que tú eres un cocinero famoso…como Gordon </a:t>
            </a:r>
            <a:r>
              <a:rPr lang="es-ES" smtClean="0"/>
              <a:t>Ramsay</a:t>
            </a:r>
            <a:r>
              <a:rPr lang="es-ES" dirty="0" smtClean="0"/>
              <a:t>.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2" b="32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9738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Food Gourmet 16x9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31.potx" id="{8F8E9E25-2C38-4717-A833-0DAE028C25C2}" vid="{14501FF6-4632-48E1-9292-473BD8D8197B}"/>
    </a:ext>
  </a:extLst>
</a:theme>
</file>

<file path=ppt/theme/theme2.xml><?xml version="1.0" encoding="utf-8"?>
<a:theme xmlns:a="http://schemas.openxmlformats.org/drawingml/2006/main" name="Office Theme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Food - preparation to presentation (widescreen)</Template>
  <TotalTime>74</TotalTime>
  <Words>300</Words>
  <Application>Microsoft Office PowerPoint</Application>
  <PresentationFormat>Custom</PresentationFormat>
  <Paragraphs>28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Cambria</vt:lpstr>
      <vt:lpstr>Food Gourmet 16x9</vt:lpstr>
      <vt:lpstr>Proyecto del Capítulo de Entreculturas</vt:lpstr>
      <vt:lpstr>La idea principal de este proyecto</vt:lpstr>
      <vt:lpstr>Investigación – Dos días en clase</vt:lpstr>
      <vt:lpstr>El Guion – Tres días en clase</vt:lpstr>
      <vt:lpstr>Grabar un video en que tú estás diciendo tu guion y preparando tu plato elegido.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del Capítulo de Entreculturas</dc:title>
  <dc:creator>Gardner, Michael    SHS - Staff</dc:creator>
  <cp:lastModifiedBy>Gardner, Michael    SHS - Staff</cp:lastModifiedBy>
  <cp:revision>9</cp:revision>
  <dcterms:created xsi:type="dcterms:W3CDTF">2019-11-12T21:52:55Z</dcterms:created>
  <dcterms:modified xsi:type="dcterms:W3CDTF">2019-11-14T16:40:01Z</dcterms:modified>
</cp:coreProperties>
</file>